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Century Gothic"/>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0" roundtripDataSignature="AMtx7mjrHwut1p5pptzGDoPLGB4UKJb6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CenturyGothic-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enturyGothic-italic.fntdata"/><Relationship Id="rId47" Type="http://schemas.openxmlformats.org/officeDocument/2006/relationships/font" Target="fonts/CenturyGothic-bold.fntdata"/><Relationship Id="rId49"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5eb651cb0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105eb651cb0_1_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105eb651cb0_1_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671290ba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671290ba0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10671290ba0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671290ba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671290ba0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10671290ba0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5eb651cb0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105eb651cb0_1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105eb651cb0_1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5eb651cb0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105eb651cb0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105eb651cb0_0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5eb651cb0_3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105eb651cb0_3_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g105eb651cb0_3_1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5eb651cb0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105eb651cb0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105eb651cb0_0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5eb651cb0_3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105eb651cb0_3_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105eb651cb0_3_1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5eb651cb0_3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105eb651cb0_3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105eb651cb0_3_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5eb651cb0_3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105eb651cb0_3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105eb651cb0_3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5eb651cb0_3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g105eb651cb0_3_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g105eb651cb0_3_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05eb651cb0_3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105eb651cb0_3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g105eb651cb0_3_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5eb651cb0_3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105eb651cb0_3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g105eb651cb0_3_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671290ba0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671290ba0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10671290ba0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5eb651cb0_3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g105eb651cb0_3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g105eb651cb0_3_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5eb651cb0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105eb651cb0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105eb651cb0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671290ba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671290ba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10671290ba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671290ba0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671290ba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10671290ba0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26" name="Shape 26"/>
        <p:cNvGrpSpPr/>
        <p:nvPr/>
      </p:nvGrpSpPr>
      <p:grpSpPr>
        <a:xfrm>
          <a:off x="0" y="0"/>
          <a:ext cx="0" cy="0"/>
          <a:chOff x="0" y="0"/>
          <a:chExt cx="0" cy="0"/>
        </a:xfrm>
      </p:grpSpPr>
      <p:grpSp>
        <p:nvGrpSpPr>
          <p:cNvPr id="27" name="Google Shape;27;p54"/>
          <p:cNvGrpSpPr/>
          <p:nvPr/>
        </p:nvGrpSpPr>
        <p:grpSpPr>
          <a:xfrm>
            <a:off x="0" y="0"/>
            <a:ext cx="12192000" cy="6858000"/>
            <a:chOff x="0" y="0"/>
            <a:chExt cx="12192000" cy="6858000"/>
          </a:xfrm>
        </p:grpSpPr>
        <p:sp>
          <p:nvSpPr>
            <p:cNvPr id="28" name="Google Shape;28;p5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0" name="Google Shape;30;p54"/>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4"/>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440"/>
              <a:buNone/>
              <a:defRPr cap="none">
                <a:solidFill>
                  <a:srgbClr val="EE52A4"/>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32" name="Google Shape;32;p54"/>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4"/>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4" name="Shape 124"/>
        <p:cNvGrpSpPr/>
        <p:nvPr/>
      </p:nvGrpSpPr>
      <p:grpSpPr>
        <a:xfrm>
          <a:off x="0" y="0"/>
          <a:ext cx="0" cy="0"/>
          <a:chOff x="0" y="0"/>
          <a:chExt cx="0" cy="0"/>
        </a:xfrm>
      </p:grpSpPr>
      <p:grpSp>
        <p:nvGrpSpPr>
          <p:cNvPr id="125" name="Google Shape;125;p65"/>
          <p:cNvGrpSpPr/>
          <p:nvPr/>
        </p:nvGrpSpPr>
        <p:grpSpPr>
          <a:xfrm>
            <a:off x="0" y="0"/>
            <a:ext cx="12192000" cy="6858000"/>
            <a:chOff x="0" y="0"/>
            <a:chExt cx="12192000" cy="6858000"/>
          </a:xfrm>
        </p:grpSpPr>
        <p:sp>
          <p:nvSpPr>
            <p:cNvPr id="126" name="Google Shape;126;p6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65"/>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65"/>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5"/>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5"/>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65"/>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65"/>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65"/>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4" name="Google Shape;134;p6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5" name="Google Shape;135;p65"/>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65"/>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37" name="Google Shape;137;p65"/>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solidFill>
                  <a:srgbClr val="EE52A4"/>
                </a:solidFill>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38" name="Google Shape;138;p6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6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6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bg>
      <p:bgPr>
        <a:solidFill>
          <a:schemeClr val="lt1"/>
        </a:solidFill>
      </p:bgPr>
    </p:bg>
    <p:spTree>
      <p:nvGrpSpPr>
        <p:cNvPr id="142" name="Shape 142"/>
        <p:cNvGrpSpPr/>
        <p:nvPr/>
      </p:nvGrpSpPr>
      <p:grpSpPr>
        <a:xfrm>
          <a:off x="0" y="0"/>
          <a:ext cx="0" cy="0"/>
          <a:chOff x="0" y="0"/>
          <a:chExt cx="0" cy="0"/>
        </a:xfrm>
      </p:grpSpPr>
      <p:grpSp>
        <p:nvGrpSpPr>
          <p:cNvPr id="143" name="Google Shape;143;p66"/>
          <p:cNvGrpSpPr/>
          <p:nvPr/>
        </p:nvGrpSpPr>
        <p:grpSpPr>
          <a:xfrm>
            <a:off x="0" y="0"/>
            <a:ext cx="12192000" cy="6858000"/>
            <a:chOff x="0" y="0"/>
            <a:chExt cx="12192000" cy="6858000"/>
          </a:xfrm>
        </p:grpSpPr>
        <p:sp>
          <p:nvSpPr>
            <p:cNvPr id="144" name="Google Shape;144;p6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6"/>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6"/>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6"/>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6"/>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6"/>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6"/>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6"/>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2" name="Google Shape;152;p6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3" name="Google Shape;153;p66"/>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66"/>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55" name="Google Shape;155;p6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6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6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bg>
      <p:bgPr>
        <a:solidFill>
          <a:schemeClr val="lt1"/>
        </a:solidFill>
      </p:bgPr>
    </p:bg>
    <p:spTree>
      <p:nvGrpSpPr>
        <p:cNvPr id="159" name="Shape 159"/>
        <p:cNvGrpSpPr/>
        <p:nvPr/>
      </p:nvGrpSpPr>
      <p:grpSpPr>
        <a:xfrm>
          <a:off x="0" y="0"/>
          <a:ext cx="0" cy="0"/>
          <a:chOff x="0" y="0"/>
          <a:chExt cx="0" cy="0"/>
        </a:xfrm>
      </p:grpSpPr>
      <p:grpSp>
        <p:nvGrpSpPr>
          <p:cNvPr id="160" name="Google Shape;160;p67"/>
          <p:cNvGrpSpPr/>
          <p:nvPr/>
        </p:nvGrpSpPr>
        <p:grpSpPr>
          <a:xfrm>
            <a:off x="0" y="0"/>
            <a:ext cx="12192000" cy="6858000"/>
            <a:chOff x="0" y="0"/>
            <a:chExt cx="12192000" cy="6858000"/>
          </a:xfrm>
        </p:grpSpPr>
        <p:sp>
          <p:nvSpPr>
            <p:cNvPr id="161" name="Google Shape;161;p6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7"/>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7"/>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7"/>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7"/>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7"/>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7"/>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7"/>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9" name="Google Shape;169;p6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0" name="Google Shape;170;p67"/>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600"/>
              <a:buFont typeface="Arial"/>
              <a:buNone/>
            </a:pPr>
            <a:r>
              <a:rPr b="0" i="0" lang="en-US" sz="9600" u="none" cap="none" strike="noStrike">
                <a:solidFill>
                  <a:srgbClr val="EE52A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71" name="Google Shape;171;p67"/>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600"/>
              <a:buFont typeface="Arial"/>
              <a:buNone/>
            </a:pPr>
            <a:r>
              <a:rPr b="0" i="0" lang="en-US" sz="9600" u="none" cap="none" strike="noStrike">
                <a:solidFill>
                  <a:srgbClr val="EE52A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72" name="Google Shape;172;p67"/>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67"/>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74" name="Google Shape;174;p67"/>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75" name="Google Shape;175;p6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6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6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bg>
      <p:bgPr>
        <a:solidFill>
          <a:schemeClr val="lt1"/>
        </a:solidFill>
      </p:bgPr>
    </p:bg>
    <p:spTree>
      <p:nvGrpSpPr>
        <p:cNvPr id="179" name="Shape 179"/>
        <p:cNvGrpSpPr/>
        <p:nvPr/>
      </p:nvGrpSpPr>
      <p:grpSpPr>
        <a:xfrm>
          <a:off x="0" y="0"/>
          <a:ext cx="0" cy="0"/>
          <a:chOff x="0" y="0"/>
          <a:chExt cx="0" cy="0"/>
        </a:xfrm>
      </p:grpSpPr>
      <p:grpSp>
        <p:nvGrpSpPr>
          <p:cNvPr id="180" name="Google Shape;180;p68"/>
          <p:cNvGrpSpPr/>
          <p:nvPr/>
        </p:nvGrpSpPr>
        <p:grpSpPr>
          <a:xfrm>
            <a:off x="0" y="0"/>
            <a:ext cx="12192000" cy="6858000"/>
            <a:chOff x="0" y="0"/>
            <a:chExt cx="12192000" cy="6858000"/>
          </a:xfrm>
        </p:grpSpPr>
        <p:sp>
          <p:nvSpPr>
            <p:cNvPr id="181" name="Google Shape;181;p6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8"/>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8"/>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8"/>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8"/>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8"/>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8"/>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8"/>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9" name="Google Shape;189;p6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0" name="Google Shape;190;p68"/>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68"/>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EE52A4"/>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92" name="Google Shape;192;p6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6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6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6" name="Shape 196"/>
        <p:cNvGrpSpPr/>
        <p:nvPr/>
      </p:nvGrpSpPr>
      <p:grpSpPr>
        <a:xfrm>
          <a:off x="0" y="0"/>
          <a:ext cx="0" cy="0"/>
          <a:chOff x="0" y="0"/>
          <a:chExt cx="0" cy="0"/>
        </a:xfrm>
      </p:grpSpPr>
      <p:sp>
        <p:nvSpPr>
          <p:cNvPr id="197" name="Google Shape;197;p69"/>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69"/>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99" name="Google Shape;199;p69"/>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00" name="Google Shape;200;p69"/>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01" name="Google Shape;201;p69"/>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02" name="Google Shape;202;p69"/>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03" name="Google Shape;203;p69"/>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204" name="Google Shape;204;p69"/>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5" name="Google Shape;205;p69"/>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6" name="Google Shape;206;p6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6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6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9" name="Shape 209"/>
        <p:cNvGrpSpPr/>
        <p:nvPr/>
      </p:nvGrpSpPr>
      <p:grpSpPr>
        <a:xfrm>
          <a:off x="0" y="0"/>
          <a:ext cx="0" cy="0"/>
          <a:chOff x="0" y="0"/>
          <a:chExt cx="0" cy="0"/>
        </a:xfrm>
      </p:grpSpPr>
      <p:sp>
        <p:nvSpPr>
          <p:cNvPr id="210" name="Google Shape;210;p70"/>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70"/>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12" name="Google Shape;212;p70"/>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352"/>
              </a:srgbClr>
            </a:outerShdw>
          </a:effectLst>
        </p:spPr>
      </p:sp>
      <p:sp>
        <p:nvSpPr>
          <p:cNvPr id="213" name="Google Shape;213;p70"/>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14" name="Google Shape;214;p70"/>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15" name="Google Shape;215;p70"/>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352"/>
              </a:srgbClr>
            </a:outerShdw>
          </a:effectLst>
        </p:spPr>
      </p:sp>
      <p:sp>
        <p:nvSpPr>
          <p:cNvPr id="216" name="Google Shape;216;p70"/>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17" name="Google Shape;217;p70"/>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18" name="Google Shape;218;p70"/>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352"/>
              </a:srgbClr>
            </a:outerShdw>
          </a:effectLst>
        </p:spPr>
      </p:sp>
      <p:sp>
        <p:nvSpPr>
          <p:cNvPr id="219" name="Google Shape;219;p70"/>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220" name="Google Shape;220;p70"/>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1" name="Google Shape;221;p70"/>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2" name="Google Shape;222;p7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70"/>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7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5" name="Shape 225"/>
        <p:cNvGrpSpPr/>
        <p:nvPr/>
      </p:nvGrpSpPr>
      <p:grpSpPr>
        <a:xfrm>
          <a:off x="0" y="0"/>
          <a:ext cx="0" cy="0"/>
          <a:chOff x="0" y="0"/>
          <a:chExt cx="0" cy="0"/>
        </a:xfrm>
      </p:grpSpPr>
      <p:sp>
        <p:nvSpPr>
          <p:cNvPr id="226" name="Google Shape;226;p71"/>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1"/>
          <p:cNvSpPr txBox="1"/>
          <p:nvPr>
            <p:ph idx="1" type="body"/>
          </p:nvPr>
        </p:nvSpPr>
        <p:spPr>
          <a:xfrm rot="5400000">
            <a:off x="3859634" y="-101180"/>
            <a:ext cx="3416300" cy="882565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28" name="Google Shape;228;p71"/>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7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bg>
      <p:bgPr>
        <a:solidFill>
          <a:schemeClr val="lt1"/>
        </a:solidFill>
      </p:bgPr>
    </p:bg>
    <p:spTree>
      <p:nvGrpSpPr>
        <p:cNvPr id="231" name="Shape 231"/>
        <p:cNvGrpSpPr/>
        <p:nvPr/>
      </p:nvGrpSpPr>
      <p:grpSpPr>
        <a:xfrm>
          <a:off x="0" y="0"/>
          <a:ext cx="0" cy="0"/>
          <a:chOff x="0" y="0"/>
          <a:chExt cx="0" cy="0"/>
        </a:xfrm>
      </p:grpSpPr>
      <p:grpSp>
        <p:nvGrpSpPr>
          <p:cNvPr id="232" name="Google Shape;232;p72"/>
          <p:cNvGrpSpPr/>
          <p:nvPr/>
        </p:nvGrpSpPr>
        <p:grpSpPr>
          <a:xfrm>
            <a:off x="0" y="0"/>
            <a:ext cx="12192000" cy="6858000"/>
            <a:chOff x="0" y="0"/>
            <a:chExt cx="12192000" cy="6858000"/>
          </a:xfrm>
        </p:grpSpPr>
        <p:sp>
          <p:nvSpPr>
            <p:cNvPr id="233" name="Google Shape;233;p7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72"/>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2"/>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2"/>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2"/>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2"/>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2"/>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72"/>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72"/>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2" name="Google Shape;242;p7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3" name="Google Shape;243;p72"/>
          <p:cNvSpPr txBox="1"/>
          <p:nvPr>
            <p:ph type="title"/>
          </p:nvPr>
        </p:nvSpPr>
        <p:spPr>
          <a:xfrm rot="5400000">
            <a:off x="6915922" y="2947779"/>
            <a:ext cx="4748590" cy="140996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72"/>
          <p:cNvSpPr txBox="1"/>
          <p:nvPr>
            <p:ph idx="1" type="body"/>
          </p:nvPr>
        </p:nvSpPr>
        <p:spPr>
          <a:xfrm rot="5400000">
            <a:off x="1908671"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45" name="Google Shape;245;p72"/>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7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7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5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6"/>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9" name="Google Shape;39;p5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2" name="Shape 42"/>
        <p:cNvGrpSpPr/>
        <p:nvPr/>
      </p:nvGrpSpPr>
      <p:grpSpPr>
        <a:xfrm>
          <a:off x="0" y="0"/>
          <a:ext cx="0" cy="0"/>
          <a:chOff x="0" y="0"/>
          <a:chExt cx="0" cy="0"/>
        </a:xfrm>
      </p:grpSpPr>
      <p:grpSp>
        <p:nvGrpSpPr>
          <p:cNvPr id="43" name="Google Shape;43;p58"/>
          <p:cNvGrpSpPr/>
          <p:nvPr/>
        </p:nvGrpSpPr>
        <p:grpSpPr>
          <a:xfrm>
            <a:off x="0" y="0"/>
            <a:ext cx="12192000" cy="6858000"/>
            <a:chOff x="0" y="0"/>
            <a:chExt cx="12192000" cy="6858000"/>
          </a:xfrm>
        </p:grpSpPr>
        <p:sp>
          <p:nvSpPr>
            <p:cNvPr id="44" name="Google Shape;44;p5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8"/>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8"/>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8"/>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8"/>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8"/>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8"/>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8"/>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2" name="Google Shape;52;p58"/>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4" name="Google Shape;54;p58"/>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8"/>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EE52A4"/>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56" name="Google Shape;56;p5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5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9"/>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3" name="Google Shape;63;p59"/>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4" name="Google Shape;64;p5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6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60"/>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70" name="Google Shape;70;p60"/>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1" name="Google Shape;71;p60"/>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72" name="Google Shape;72;p60"/>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73" name="Google Shape;73;p6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6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6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bg>
      <p:bgPr>
        <a:solidFill>
          <a:schemeClr val="lt1"/>
        </a:solidFill>
      </p:bgPr>
    </p:bg>
    <p:spTree>
      <p:nvGrpSpPr>
        <p:cNvPr id="81" name="Shape 81"/>
        <p:cNvGrpSpPr/>
        <p:nvPr/>
      </p:nvGrpSpPr>
      <p:grpSpPr>
        <a:xfrm>
          <a:off x="0" y="0"/>
          <a:ext cx="0" cy="0"/>
          <a:chOff x="0" y="0"/>
          <a:chExt cx="0" cy="0"/>
        </a:xfrm>
      </p:grpSpPr>
      <p:sp>
        <p:nvSpPr>
          <p:cNvPr id="82" name="Google Shape;82;p6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solidFill>
          <a:schemeClr val="lt1"/>
        </a:solidFill>
      </p:bgPr>
    </p:bg>
    <p:spTree>
      <p:nvGrpSpPr>
        <p:cNvPr id="86" name="Shape 86"/>
        <p:cNvGrpSpPr/>
        <p:nvPr/>
      </p:nvGrpSpPr>
      <p:grpSpPr>
        <a:xfrm>
          <a:off x="0" y="0"/>
          <a:ext cx="0" cy="0"/>
          <a:chOff x="0" y="0"/>
          <a:chExt cx="0" cy="0"/>
        </a:xfrm>
      </p:grpSpPr>
      <p:grpSp>
        <p:nvGrpSpPr>
          <p:cNvPr id="87" name="Google Shape;87;p63"/>
          <p:cNvGrpSpPr/>
          <p:nvPr/>
        </p:nvGrpSpPr>
        <p:grpSpPr>
          <a:xfrm>
            <a:off x="0" y="0"/>
            <a:ext cx="12192000" cy="6858000"/>
            <a:chOff x="0" y="0"/>
            <a:chExt cx="12192000" cy="6858000"/>
          </a:xfrm>
        </p:grpSpPr>
        <p:sp>
          <p:nvSpPr>
            <p:cNvPr id="88" name="Google Shape;88;p6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3"/>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3"/>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3"/>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3"/>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3"/>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3"/>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3"/>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3"/>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7" name="Google Shape;97;p6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8" name="Google Shape;98;p63"/>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63"/>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00" name="Google Shape;100;p63"/>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solidFill>
                  <a:srgbClr val="EE52A4"/>
                </a:solidFill>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01" name="Google Shape;101;p6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6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solidFill>
          <a:schemeClr val="lt1"/>
        </a:solidFill>
      </p:bgPr>
    </p:bg>
    <p:spTree>
      <p:nvGrpSpPr>
        <p:cNvPr id="105" name="Shape 105"/>
        <p:cNvGrpSpPr/>
        <p:nvPr/>
      </p:nvGrpSpPr>
      <p:grpSpPr>
        <a:xfrm>
          <a:off x="0" y="0"/>
          <a:ext cx="0" cy="0"/>
          <a:chOff x="0" y="0"/>
          <a:chExt cx="0" cy="0"/>
        </a:xfrm>
      </p:grpSpPr>
      <p:grpSp>
        <p:nvGrpSpPr>
          <p:cNvPr id="106" name="Google Shape;106;p64"/>
          <p:cNvGrpSpPr/>
          <p:nvPr/>
        </p:nvGrpSpPr>
        <p:grpSpPr>
          <a:xfrm>
            <a:off x="0" y="0"/>
            <a:ext cx="12192000" cy="6858000"/>
            <a:chOff x="0" y="0"/>
            <a:chExt cx="12192000" cy="6858000"/>
          </a:xfrm>
        </p:grpSpPr>
        <p:sp>
          <p:nvSpPr>
            <p:cNvPr id="107" name="Google Shape;107;p6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4"/>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4"/>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4"/>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4"/>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4"/>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4"/>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4"/>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4"/>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6" name="Google Shape;116;p6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7" name="Google Shape;117;p64"/>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600"/>
              <a:buFont typeface="Century Gothic"/>
              <a:buNone/>
              <a:defRPr b="0"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64"/>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19" name="Google Shape;119;p64"/>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solidFill>
                  <a:srgbClr val="EE52A4"/>
                </a:solidFill>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0" name="Google Shape;120;p6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6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6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53"/>
          <p:cNvGrpSpPr/>
          <p:nvPr/>
        </p:nvGrpSpPr>
        <p:grpSpPr>
          <a:xfrm>
            <a:off x="0" y="0"/>
            <a:ext cx="12192000" cy="6858000"/>
            <a:chOff x="0" y="0"/>
            <a:chExt cx="12192000" cy="6858000"/>
          </a:xfrm>
        </p:grpSpPr>
        <p:sp>
          <p:nvSpPr>
            <p:cNvPr id="11" name="Google Shape;11;p53"/>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3"/>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3"/>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3"/>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3"/>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3"/>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3"/>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3"/>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 name="Google Shape;19;p5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 name="Google Shape;20;p5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1" name="Google Shape;21;p53"/>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 name="Google Shape;22;p5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23" name="Google Shape;23;p5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24" name="Google Shape;24;p5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github.com/umesh-gattem/IPL-D-VIZ"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kaggle.com/rajsengo/indian-premier-league-ipl-all-seasons?select=all_seaso" TargetMode="External"/><Relationship Id="rId4" Type="http://schemas.openxmlformats.org/officeDocument/2006/relationships/hyperlink" Target="https://machinelearningknowledge.ai/ipl-data-analysis-and-visualization-project-using-python/" TargetMode="External"/><Relationship Id="rId5" Type="http://schemas.openxmlformats.org/officeDocument/2006/relationships/hyperlink" Target="https://techtrunk.in/ipl-data-analysis/" TargetMode="External"/><Relationship Id="rId6" Type="http://schemas.openxmlformats.org/officeDocument/2006/relationships/hyperlink" Target="https://www.kaggle.com/rishpande/indian-premier-league-ipl-data-visualization" TargetMode="External"/><Relationship Id="rId7" Type="http://schemas.openxmlformats.org/officeDocument/2006/relationships/hyperlink" Target="https://www.sciencedirect.com/science/article/pii/S1877050917327023"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livecodestream.dev/post/how-to-plot-your-data-on-maps-using-python-and-folium/" TargetMode="External"/><Relationship Id="rId4" Type="http://schemas.openxmlformats.org/officeDocument/2006/relationships/hyperlink" Target="https://livecodestream.dev/post/how-to-plot-your-data-on-maps-using-python-and-folium/" TargetMode="External"/><Relationship Id="rId5" Type="http://schemas.openxmlformats.org/officeDocument/2006/relationships/hyperlink" Target="https://livecodestream.dev/post/how-to-plot-your-data-on-maps-using-python-and-folium/" TargetMode="External"/><Relationship Id="rId6" Type="http://schemas.openxmlformats.org/officeDocument/2006/relationships/hyperlink" Target="https://plotly.com/python/sunburst-charts/" TargetMode="External"/><Relationship Id="rId7" Type="http://schemas.openxmlformats.org/officeDocument/2006/relationships/hyperlink" Target="https://github.com/holtzy/The-Python-Graph-Gallery/blob/master/src/notebooks/circular-packing-1-level-hierarchy.ipyn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05eb651cb0_1_36"/>
          <p:cNvSpPr txBox="1"/>
          <p:nvPr>
            <p:ph type="ctrTitle"/>
          </p:nvPr>
        </p:nvSpPr>
        <p:spPr>
          <a:xfrm>
            <a:off x="805425" y="225675"/>
            <a:ext cx="6869700" cy="4814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5400"/>
              <a:buNone/>
            </a:pPr>
            <a:r>
              <a:rPr b="1" lang="en-US" sz="7300"/>
              <a:t>Indian Premier League (IPL)</a:t>
            </a:r>
            <a:endParaRPr b="1" sz="7300"/>
          </a:p>
          <a:p>
            <a:pPr indent="0" lvl="0" marL="0" rtl="0" algn="l">
              <a:lnSpc>
                <a:spcPct val="90000"/>
              </a:lnSpc>
              <a:spcBef>
                <a:spcPts val="0"/>
              </a:spcBef>
              <a:spcAft>
                <a:spcPts val="0"/>
              </a:spcAft>
              <a:buSzPts val="5400"/>
              <a:buNone/>
            </a:pPr>
            <a:r>
              <a:rPr b="1" lang="en-US" sz="7300"/>
              <a:t>Data Visualizations</a:t>
            </a:r>
            <a:endParaRPr b="1" sz="7300"/>
          </a:p>
          <a:p>
            <a:pPr indent="0" lvl="0" marL="0" rtl="0" algn="l">
              <a:lnSpc>
                <a:spcPct val="100000"/>
              </a:lnSpc>
              <a:spcBef>
                <a:spcPts val="0"/>
              </a:spcBef>
              <a:spcAft>
                <a:spcPts val="0"/>
              </a:spcAft>
              <a:buSzPts val="5400"/>
              <a:buNone/>
            </a:pPr>
            <a:r>
              <a:rPr b="1" lang="en-US" sz="2700"/>
              <a:t>(12/6/2021)</a:t>
            </a:r>
            <a:endParaRPr b="1" sz="2700"/>
          </a:p>
        </p:txBody>
      </p:sp>
      <p:sp>
        <p:nvSpPr>
          <p:cNvPr id="255" name="Google Shape;255;g105eb651cb0_1_36"/>
          <p:cNvSpPr txBox="1"/>
          <p:nvPr>
            <p:ph idx="1" type="subTitle"/>
          </p:nvPr>
        </p:nvSpPr>
        <p:spPr>
          <a:xfrm>
            <a:off x="7746225" y="4702300"/>
            <a:ext cx="3897000" cy="15636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935"/>
              <a:buNone/>
            </a:pPr>
            <a:r>
              <a:rPr b="1" lang="en-US" sz="2029">
                <a:solidFill>
                  <a:schemeClr val="lt1"/>
                </a:solidFill>
              </a:rPr>
              <a:t>Presented by - </a:t>
            </a:r>
            <a:endParaRPr b="1" sz="2029">
              <a:solidFill>
                <a:schemeClr val="lt1"/>
              </a:solidFill>
            </a:endParaRPr>
          </a:p>
          <a:p>
            <a:pPr indent="0" lvl="0" marL="0" rtl="0" algn="ctr">
              <a:lnSpc>
                <a:spcPct val="80000"/>
              </a:lnSpc>
              <a:spcBef>
                <a:spcPts val="1000"/>
              </a:spcBef>
              <a:spcAft>
                <a:spcPts val="0"/>
              </a:spcAft>
              <a:buClr>
                <a:schemeClr val="dk1"/>
              </a:buClr>
              <a:buSzPts val="935"/>
              <a:buFont typeface="Arial"/>
              <a:buNone/>
            </a:pPr>
            <a:r>
              <a:rPr b="1" lang="en-US" sz="2029">
                <a:solidFill>
                  <a:schemeClr val="lt1"/>
                </a:solidFill>
              </a:rPr>
              <a:t>  Umesh Kumar Gattem</a:t>
            </a:r>
            <a:endParaRPr b="1" sz="2029">
              <a:solidFill>
                <a:schemeClr val="lt1"/>
              </a:solidFill>
            </a:endParaRPr>
          </a:p>
          <a:p>
            <a:pPr indent="0" lvl="0" marL="0" rtl="0" algn="ctr">
              <a:lnSpc>
                <a:spcPct val="80000"/>
              </a:lnSpc>
              <a:spcBef>
                <a:spcPts val="1000"/>
              </a:spcBef>
              <a:spcAft>
                <a:spcPts val="0"/>
              </a:spcAft>
              <a:buSzPts val="935"/>
              <a:buNone/>
            </a:pPr>
            <a:r>
              <a:rPr b="1" lang="en-US" sz="2029">
                <a:solidFill>
                  <a:schemeClr val="lt1"/>
                </a:solidFill>
              </a:rPr>
              <a:t>       Muhammad Murtaza Mir</a:t>
            </a:r>
            <a:endParaRPr b="1" sz="2029">
              <a:solidFill>
                <a:schemeClr val="lt1"/>
              </a:solidFill>
            </a:endParaRPr>
          </a:p>
          <a:p>
            <a:pPr indent="0" lvl="0" marL="0" rtl="0" algn="l">
              <a:lnSpc>
                <a:spcPct val="80000"/>
              </a:lnSpc>
              <a:spcBef>
                <a:spcPts val="1000"/>
              </a:spcBef>
              <a:spcAft>
                <a:spcPts val="0"/>
              </a:spcAft>
              <a:buSzPts val="935"/>
              <a:buNone/>
            </a:pPr>
            <a:r>
              <a:rPr b="1" lang="en-US" sz="2029">
                <a:solidFill>
                  <a:schemeClr val="lt1"/>
                </a:solidFill>
              </a:rPr>
              <a:t>        Raunav Sharma</a:t>
            </a:r>
            <a:endParaRPr b="1" sz="2029">
              <a:solidFill>
                <a:schemeClr val="lt1"/>
              </a:solidFill>
            </a:endParaRPr>
          </a:p>
          <a:p>
            <a:pPr indent="0" lvl="0" marL="0" rtl="0" algn="r">
              <a:lnSpc>
                <a:spcPct val="80000"/>
              </a:lnSpc>
              <a:spcBef>
                <a:spcPts val="1000"/>
              </a:spcBef>
              <a:spcAft>
                <a:spcPts val="0"/>
              </a:spcAft>
              <a:buSzPts val="935"/>
              <a:buNone/>
            </a:pPr>
            <a:r>
              <a:t/>
            </a:r>
            <a:endParaRPr sz="1530">
              <a:solidFill>
                <a:schemeClr val="lt1"/>
              </a:solidFill>
            </a:endParaRPr>
          </a:p>
        </p:txBody>
      </p:sp>
      <p:pic>
        <p:nvPicPr>
          <p:cNvPr id="256" name="Google Shape;256;g105eb651cb0_1_36"/>
          <p:cNvPicPr preferRelativeResize="0"/>
          <p:nvPr/>
        </p:nvPicPr>
        <p:blipFill rotWithShape="1">
          <a:blip r:embed="rId3">
            <a:alphaModFix/>
          </a:blip>
          <a:srcRect b="0" l="0" r="0" t="0"/>
          <a:stretch/>
        </p:blipFill>
        <p:spPr>
          <a:xfrm>
            <a:off x="7746350" y="1103300"/>
            <a:ext cx="3896850" cy="33147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0671290ba0_0_16"/>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Existing Visualizations</a:t>
            </a:r>
            <a:endParaRPr/>
          </a:p>
        </p:txBody>
      </p:sp>
      <p:sp>
        <p:nvSpPr>
          <p:cNvPr id="319" name="Google Shape;319;g10671290ba0_0_16"/>
          <p:cNvSpPr txBox="1"/>
          <p:nvPr>
            <p:ph idx="1" type="body"/>
          </p:nvPr>
        </p:nvSpPr>
        <p:spPr>
          <a:xfrm>
            <a:off x="7158900" y="2420975"/>
            <a:ext cx="4500900" cy="4023300"/>
          </a:xfrm>
          <a:prstGeom prst="rect">
            <a:avLst/>
          </a:prstGeom>
        </p:spPr>
        <p:txBody>
          <a:bodyPr anchorCtr="0" anchor="t" bIns="45700" lIns="91425" spcFirstLastPara="1" rIns="91425" wrap="square" tIns="45700">
            <a:normAutofit fontScale="25000" lnSpcReduction="20000"/>
          </a:bodyPr>
          <a:lstStyle/>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342900" lvl="0" marL="457200" rtl="0" algn="l">
              <a:lnSpc>
                <a:spcPct val="115000"/>
              </a:lnSpc>
              <a:spcBef>
                <a:spcPts val="1000"/>
              </a:spcBef>
              <a:spcAft>
                <a:spcPts val="0"/>
              </a:spcAft>
              <a:buSzPct val="100000"/>
              <a:buChar char="►"/>
            </a:pPr>
            <a:r>
              <a:rPr lang="en-US" sz="7200">
                <a:solidFill>
                  <a:schemeClr val="dk1"/>
                </a:solidFill>
              </a:rPr>
              <a:t>The purpose of the visualization is to convey the number of matches played in each season.</a:t>
            </a:r>
            <a:endParaRPr sz="7200">
              <a:solidFill>
                <a:schemeClr val="dk1"/>
              </a:solidFill>
            </a:endParaRPr>
          </a:p>
          <a:p>
            <a:pPr indent="-342900" lvl="0" marL="457200" rtl="0" algn="l">
              <a:lnSpc>
                <a:spcPct val="115000"/>
              </a:lnSpc>
              <a:spcBef>
                <a:spcPts val="0"/>
              </a:spcBef>
              <a:spcAft>
                <a:spcPts val="0"/>
              </a:spcAft>
              <a:buSzPct val="100000"/>
              <a:buChar char="►"/>
            </a:pPr>
            <a:r>
              <a:rPr lang="en-US" sz="7200">
                <a:solidFill>
                  <a:schemeClr val="dk1"/>
                </a:solidFill>
              </a:rPr>
              <a:t> Bar plot has been used to convey this information. In the context of this visualization, the plotting technique is appropriate. </a:t>
            </a:r>
            <a:endParaRPr sz="7200">
              <a:solidFill>
                <a:schemeClr val="dk1"/>
              </a:solidFill>
            </a:endParaRPr>
          </a:p>
          <a:p>
            <a:pPr indent="-342900" lvl="0" marL="457200" rtl="0" algn="l">
              <a:lnSpc>
                <a:spcPct val="115000"/>
              </a:lnSpc>
              <a:spcBef>
                <a:spcPts val="0"/>
              </a:spcBef>
              <a:spcAft>
                <a:spcPts val="0"/>
              </a:spcAft>
              <a:buSzPct val="100000"/>
              <a:buChar char="►"/>
            </a:pPr>
            <a:r>
              <a:rPr lang="en-US" sz="7200">
                <a:solidFill>
                  <a:schemeClr val="dk1"/>
                </a:solidFill>
              </a:rPr>
              <a:t>The number of matches played in each season are represented by using length. </a:t>
            </a:r>
            <a:endParaRPr sz="7200">
              <a:solidFill>
                <a:schemeClr val="dk1"/>
              </a:solidFill>
            </a:endParaRPr>
          </a:p>
          <a:p>
            <a:pPr indent="-342900" lvl="0" marL="457200" rtl="0" algn="l">
              <a:lnSpc>
                <a:spcPct val="115000"/>
              </a:lnSpc>
              <a:spcBef>
                <a:spcPts val="0"/>
              </a:spcBef>
              <a:spcAft>
                <a:spcPts val="0"/>
              </a:spcAft>
              <a:buSzPct val="100000"/>
              <a:buChar char="►"/>
            </a:pPr>
            <a:r>
              <a:rPr lang="en-US" sz="7200">
                <a:solidFill>
                  <a:schemeClr val="dk1"/>
                </a:solidFill>
              </a:rPr>
              <a:t>Length is very effective in terms of conveying quantities especially for representing the differences in the quantities. </a:t>
            </a:r>
            <a:endParaRPr sz="7200">
              <a:solidFill>
                <a:schemeClr val="dk1"/>
              </a:solidFill>
            </a:endParaRPr>
          </a:p>
          <a:p>
            <a:pPr indent="0" lvl="0" marL="0" rtl="0" algn="l">
              <a:lnSpc>
                <a:spcPct val="115000"/>
              </a:lnSpc>
              <a:spcBef>
                <a:spcPts val="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pic>
        <p:nvPicPr>
          <p:cNvPr id="320" name="Google Shape;320;g10671290ba0_0_16"/>
          <p:cNvPicPr preferRelativeResize="0"/>
          <p:nvPr/>
        </p:nvPicPr>
        <p:blipFill>
          <a:blip r:embed="rId3">
            <a:alphaModFix/>
          </a:blip>
          <a:stretch>
            <a:fillRect/>
          </a:stretch>
        </p:blipFill>
        <p:spPr>
          <a:xfrm>
            <a:off x="986738" y="2420975"/>
            <a:ext cx="5724525" cy="378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0671290ba0_0_24"/>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Existing Visualization</a:t>
            </a:r>
            <a:endParaRPr/>
          </a:p>
        </p:txBody>
      </p:sp>
      <p:sp>
        <p:nvSpPr>
          <p:cNvPr id="327" name="Google Shape;327;g10671290ba0_0_24"/>
          <p:cNvSpPr txBox="1"/>
          <p:nvPr>
            <p:ph idx="1" type="body"/>
          </p:nvPr>
        </p:nvSpPr>
        <p:spPr>
          <a:xfrm>
            <a:off x="6732625" y="2389975"/>
            <a:ext cx="4839600" cy="3702900"/>
          </a:xfrm>
          <a:prstGeom prst="rect">
            <a:avLst/>
          </a:prstGeom>
        </p:spPr>
        <p:txBody>
          <a:bodyPr anchorCtr="0" anchor="t" bIns="45700" lIns="91425" spcFirstLastPara="1" rIns="91425" wrap="square" tIns="45700">
            <a:normAutofit fontScale="25000" lnSpcReduction="20000"/>
          </a:bodyPr>
          <a:lstStyle/>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347743" lvl="0" marL="457200" rtl="0" algn="l">
              <a:spcBef>
                <a:spcPts val="1000"/>
              </a:spcBef>
              <a:spcAft>
                <a:spcPts val="0"/>
              </a:spcAft>
              <a:buSzPct val="100000"/>
              <a:buChar char="►"/>
            </a:pPr>
            <a:r>
              <a:rPr lang="en-US" sz="7505">
                <a:solidFill>
                  <a:schemeClr val="dk1"/>
                </a:solidFill>
              </a:rPr>
              <a:t>This plot intends to convey the total number of matches played by all the teams across all seasons.</a:t>
            </a:r>
            <a:endParaRPr sz="7505">
              <a:solidFill>
                <a:schemeClr val="dk1"/>
              </a:solidFill>
            </a:endParaRPr>
          </a:p>
          <a:p>
            <a:pPr indent="-347743" lvl="0" marL="457200" rtl="0" algn="l">
              <a:lnSpc>
                <a:spcPct val="115000"/>
              </a:lnSpc>
              <a:spcBef>
                <a:spcPts val="0"/>
              </a:spcBef>
              <a:spcAft>
                <a:spcPts val="0"/>
              </a:spcAft>
              <a:buSzPct val="100000"/>
              <a:buChar char="►"/>
            </a:pPr>
            <a:r>
              <a:rPr lang="en-US" sz="7505">
                <a:solidFill>
                  <a:schemeClr val="dk1"/>
                </a:solidFill>
              </a:rPr>
              <a:t> However, the information conveyed is not correct. The X-Label is supposed to represent the total matches played.</a:t>
            </a:r>
            <a:endParaRPr sz="7505">
              <a:solidFill>
                <a:schemeClr val="dk1"/>
              </a:solidFill>
            </a:endParaRPr>
          </a:p>
          <a:p>
            <a:pPr indent="-347743" lvl="0" marL="457200" rtl="0" algn="l">
              <a:lnSpc>
                <a:spcPct val="115000"/>
              </a:lnSpc>
              <a:spcBef>
                <a:spcPts val="0"/>
              </a:spcBef>
              <a:spcAft>
                <a:spcPts val="0"/>
              </a:spcAft>
              <a:buSzPct val="100000"/>
              <a:buChar char="►"/>
            </a:pPr>
            <a:r>
              <a:rPr lang="en-US" sz="7505">
                <a:solidFill>
                  <a:schemeClr val="dk1"/>
                </a:solidFill>
              </a:rPr>
              <a:t> In this plot, Mumbai Indians have played the most number of matches (which is factual) but are nowhere near the value of 25000. </a:t>
            </a:r>
            <a:endParaRPr sz="7505">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pic>
        <p:nvPicPr>
          <p:cNvPr id="328" name="Google Shape;328;g10671290ba0_0_24"/>
          <p:cNvPicPr preferRelativeResize="0"/>
          <p:nvPr/>
        </p:nvPicPr>
        <p:blipFill>
          <a:blip r:embed="rId3">
            <a:alphaModFix/>
          </a:blip>
          <a:stretch>
            <a:fillRect/>
          </a:stretch>
        </p:blipFill>
        <p:spPr>
          <a:xfrm>
            <a:off x="860813" y="2530525"/>
            <a:ext cx="5324475" cy="3562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05eb651cb0_1_13"/>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Home Grounds of Each Team</a:t>
            </a:r>
            <a:endParaRPr/>
          </a:p>
        </p:txBody>
      </p:sp>
      <p:sp>
        <p:nvSpPr>
          <p:cNvPr id="335" name="Google Shape;335;g105eb651cb0_1_13"/>
          <p:cNvSpPr txBox="1"/>
          <p:nvPr>
            <p:ph idx="1" type="body"/>
          </p:nvPr>
        </p:nvSpPr>
        <p:spPr>
          <a:xfrm>
            <a:off x="6820400" y="2603500"/>
            <a:ext cx="4413300" cy="389940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US"/>
              <a:t>Teams will play more matches on their home grounds.</a:t>
            </a:r>
            <a:endParaRPr/>
          </a:p>
          <a:p>
            <a:pPr indent="-320040" lvl="0" marL="457200" rtl="0" algn="l">
              <a:lnSpc>
                <a:spcPct val="100000"/>
              </a:lnSpc>
              <a:spcBef>
                <a:spcPts val="0"/>
              </a:spcBef>
              <a:spcAft>
                <a:spcPts val="0"/>
              </a:spcAft>
              <a:buSzPts val="1440"/>
              <a:buChar char="►"/>
            </a:pPr>
            <a:r>
              <a:rPr lang="en-US"/>
              <a:t>Sometimes we can say that the home team has an advantage on their home ground since they play more matches and therefore understand the pitch well. </a:t>
            </a:r>
            <a:endParaRPr/>
          </a:p>
        </p:txBody>
      </p:sp>
      <p:pic>
        <p:nvPicPr>
          <p:cNvPr id="336" name="Google Shape;336;g105eb651cb0_1_13"/>
          <p:cNvPicPr preferRelativeResize="0"/>
          <p:nvPr/>
        </p:nvPicPr>
        <p:blipFill rotWithShape="1">
          <a:blip r:embed="rId3">
            <a:alphaModFix/>
          </a:blip>
          <a:srcRect b="0" l="0" r="0" t="0"/>
          <a:stretch/>
        </p:blipFill>
        <p:spPr>
          <a:xfrm>
            <a:off x="510750" y="2281825"/>
            <a:ext cx="5858274" cy="4221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2"/>
          <p:cNvSpPr txBox="1"/>
          <p:nvPr>
            <p:ph type="title"/>
          </p:nvPr>
        </p:nvSpPr>
        <p:spPr>
          <a:xfrm>
            <a:off x="802400" y="589250"/>
            <a:ext cx="9114000" cy="109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All the Venues of Stadiums </a:t>
            </a:r>
            <a:endParaRPr/>
          </a:p>
        </p:txBody>
      </p:sp>
      <p:sp>
        <p:nvSpPr>
          <p:cNvPr id="342" name="Google Shape;342;p12"/>
          <p:cNvSpPr txBox="1"/>
          <p:nvPr>
            <p:ph idx="1" type="body"/>
          </p:nvPr>
        </p:nvSpPr>
        <p:spPr>
          <a:xfrm>
            <a:off x="6995900" y="2603500"/>
            <a:ext cx="4776900" cy="382830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0"/>
              </a:spcBef>
              <a:spcAft>
                <a:spcPts val="0"/>
              </a:spcAft>
              <a:buSzPts val="1440"/>
              <a:buChar char="►"/>
            </a:pPr>
            <a:r>
              <a:rPr lang="en-US"/>
              <a:t>In the 2009 season, IPL has been played in South Africa due to some election reasons in India.</a:t>
            </a:r>
            <a:endParaRPr/>
          </a:p>
          <a:p>
            <a:pPr indent="-320040" lvl="0" marL="457200" rtl="0" algn="l">
              <a:lnSpc>
                <a:spcPct val="100000"/>
              </a:lnSpc>
              <a:spcBef>
                <a:spcPts val="0"/>
              </a:spcBef>
              <a:spcAft>
                <a:spcPts val="0"/>
              </a:spcAft>
              <a:buSzPts val="1440"/>
              <a:buChar char="►"/>
            </a:pPr>
            <a:r>
              <a:rPr lang="en-US"/>
              <a:t>UAE has also hosted the IPL in 2020 due to some difficult times in India.</a:t>
            </a:r>
            <a:endParaRPr/>
          </a:p>
          <a:p>
            <a:pPr indent="-320040" lvl="0" marL="457200" rtl="0" algn="l">
              <a:lnSpc>
                <a:spcPct val="100000"/>
              </a:lnSpc>
              <a:spcBef>
                <a:spcPts val="0"/>
              </a:spcBef>
              <a:spcAft>
                <a:spcPts val="0"/>
              </a:spcAft>
              <a:buSzPts val="1440"/>
              <a:buChar char="►"/>
            </a:pPr>
            <a:r>
              <a:rPr lang="en-US"/>
              <a:t>However, most of the times, the IPL will be played in India itself.</a:t>
            </a:r>
            <a:endParaRPr/>
          </a:p>
        </p:txBody>
      </p:sp>
      <p:pic>
        <p:nvPicPr>
          <p:cNvPr id="343" name="Google Shape;343;p12"/>
          <p:cNvPicPr preferRelativeResize="0"/>
          <p:nvPr/>
        </p:nvPicPr>
        <p:blipFill rotWithShape="1">
          <a:blip r:embed="rId3">
            <a:alphaModFix/>
          </a:blip>
          <a:srcRect b="0" l="0" r="0" t="0"/>
          <a:stretch/>
        </p:blipFill>
        <p:spPr>
          <a:xfrm>
            <a:off x="501500" y="2294350"/>
            <a:ext cx="6089354" cy="4488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 </a:t>
            </a:r>
            <a:endParaRPr/>
          </a:p>
          <a:p>
            <a:pPr indent="0" lvl="0" marL="0" rtl="0" algn="l">
              <a:lnSpc>
                <a:spcPct val="100000"/>
              </a:lnSpc>
              <a:spcBef>
                <a:spcPts val="0"/>
              </a:spcBef>
              <a:spcAft>
                <a:spcPts val="0"/>
              </a:spcAft>
              <a:buClr>
                <a:schemeClr val="lt2"/>
              </a:buClr>
              <a:buSzPts val="3600"/>
              <a:buFont typeface="Century Gothic"/>
              <a:buNone/>
            </a:pPr>
            <a:r>
              <a:rPr lang="en-US"/>
              <a:t>Team Position Across Seasons Using a Bump Chart</a:t>
            </a:r>
            <a:endParaRPr/>
          </a:p>
          <a:p>
            <a:pPr indent="0" lvl="0" marL="0" rtl="0" algn="l">
              <a:lnSpc>
                <a:spcPct val="100000"/>
              </a:lnSpc>
              <a:spcBef>
                <a:spcPts val="0"/>
              </a:spcBef>
              <a:spcAft>
                <a:spcPts val="0"/>
              </a:spcAft>
              <a:buClr>
                <a:schemeClr val="lt2"/>
              </a:buClr>
              <a:buSzPts val="3600"/>
              <a:buFont typeface="Century Gothic"/>
              <a:buNone/>
            </a:pPr>
            <a:r>
              <a:t/>
            </a:r>
            <a:endParaRPr/>
          </a:p>
        </p:txBody>
      </p:sp>
      <p:sp>
        <p:nvSpPr>
          <p:cNvPr id="349" name="Google Shape;349;p17"/>
          <p:cNvSpPr txBox="1"/>
          <p:nvPr>
            <p:ph idx="1" type="body"/>
          </p:nvPr>
        </p:nvSpPr>
        <p:spPr>
          <a:xfrm>
            <a:off x="7234125" y="2256750"/>
            <a:ext cx="4538700" cy="4037100"/>
          </a:xfrm>
          <a:prstGeom prst="rect">
            <a:avLst/>
          </a:prstGeom>
          <a:noFill/>
          <a:ln>
            <a:noFill/>
          </a:ln>
        </p:spPr>
        <p:txBody>
          <a:bodyPr anchorCtr="0" anchor="t" bIns="45700" lIns="91425" spcFirstLastPara="1" rIns="91425" wrap="square" tIns="45700">
            <a:normAutofit lnSpcReduction="10000"/>
          </a:bodyPr>
          <a:lstStyle/>
          <a:p>
            <a:pPr indent="-251459" lvl="0" marL="342900" rtl="0" algn="l">
              <a:lnSpc>
                <a:spcPct val="115000"/>
              </a:lnSpc>
              <a:spcBef>
                <a:spcPts val="0"/>
              </a:spcBef>
              <a:spcAft>
                <a:spcPts val="0"/>
              </a:spcAft>
              <a:buClr>
                <a:schemeClr val="dk1"/>
              </a:buClr>
              <a:buSzPts val="1440"/>
              <a:buFont typeface="Arial"/>
              <a:buNone/>
            </a:pPr>
            <a:r>
              <a:rPr b="1" lang="en-US" sz="2000"/>
              <a:t>Benefits:</a:t>
            </a:r>
            <a:endParaRPr b="1" sz="2000"/>
          </a:p>
          <a:p>
            <a:pPr indent="-355600" lvl="0" marL="457200" rtl="0" algn="l">
              <a:lnSpc>
                <a:spcPct val="115000"/>
              </a:lnSpc>
              <a:spcBef>
                <a:spcPts val="0"/>
              </a:spcBef>
              <a:spcAft>
                <a:spcPts val="0"/>
              </a:spcAft>
              <a:buSzPts val="2000"/>
              <a:buChar char="►"/>
            </a:pPr>
            <a:r>
              <a:rPr lang="en-US" sz="2000"/>
              <a:t>All the ranks can be visualized using one chart  </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Clr>
                <a:schemeClr val="dk1"/>
              </a:buClr>
              <a:buSzPts val="1100"/>
              <a:buFont typeface="Arial"/>
              <a:buNone/>
            </a:pPr>
            <a:r>
              <a:rPr b="1" lang="en-US" sz="2000"/>
              <a:t>Drawbacks:</a:t>
            </a:r>
            <a:endParaRPr b="1" sz="2000"/>
          </a:p>
          <a:p>
            <a:pPr indent="-355600" lvl="0" marL="457200" rtl="0" algn="l">
              <a:lnSpc>
                <a:spcPct val="115000"/>
              </a:lnSpc>
              <a:spcBef>
                <a:spcPts val="0"/>
              </a:spcBef>
              <a:spcAft>
                <a:spcPts val="0"/>
              </a:spcAft>
              <a:buSzPts val="2000"/>
              <a:buChar char="►"/>
            </a:pPr>
            <a:r>
              <a:rPr lang="en-US" sz="2000"/>
              <a:t>We might miss the visualizations due to some intersections of lines.</a:t>
            </a:r>
            <a:endParaRPr sz="2000"/>
          </a:p>
          <a:p>
            <a:pPr indent="-355600" lvl="0" marL="457200" rtl="0" algn="l">
              <a:lnSpc>
                <a:spcPct val="115000"/>
              </a:lnSpc>
              <a:spcBef>
                <a:spcPts val="0"/>
              </a:spcBef>
              <a:spcAft>
                <a:spcPts val="0"/>
              </a:spcAft>
              <a:buSzPts val="2000"/>
              <a:buChar char="►"/>
            </a:pPr>
            <a:r>
              <a:rPr lang="en-US" sz="2000"/>
              <a:t>Lines are zig-zag and difficult to understand.</a:t>
            </a:r>
            <a:endParaRPr sz="2000"/>
          </a:p>
          <a:p>
            <a:pPr indent="-355600" lvl="0" marL="457200" rtl="0" algn="l">
              <a:lnSpc>
                <a:spcPct val="115000"/>
              </a:lnSpc>
              <a:spcBef>
                <a:spcPts val="0"/>
              </a:spcBef>
              <a:spcAft>
                <a:spcPts val="0"/>
              </a:spcAft>
              <a:buSzPts val="2000"/>
              <a:buChar char="►"/>
            </a:pPr>
            <a:r>
              <a:rPr lang="en-US" sz="2000"/>
              <a:t>Light colors.</a:t>
            </a:r>
            <a:endParaRPr/>
          </a:p>
        </p:txBody>
      </p:sp>
      <p:pic>
        <p:nvPicPr>
          <p:cNvPr id="350" name="Google Shape;350;p17"/>
          <p:cNvPicPr preferRelativeResize="0"/>
          <p:nvPr/>
        </p:nvPicPr>
        <p:blipFill rotWithShape="1">
          <a:blip r:embed="rId3">
            <a:alphaModFix/>
          </a:blip>
          <a:srcRect b="0" l="0" r="0" t="0"/>
          <a:stretch/>
        </p:blipFill>
        <p:spPr>
          <a:xfrm>
            <a:off x="488950" y="2140975"/>
            <a:ext cx="6306350" cy="4792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t/>
            </a:r>
            <a:endParaRPr/>
          </a:p>
          <a:p>
            <a:pPr indent="0" lvl="0" marL="0" rtl="0" algn="l">
              <a:lnSpc>
                <a:spcPct val="100000"/>
              </a:lnSpc>
              <a:spcBef>
                <a:spcPts val="0"/>
              </a:spcBef>
              <a:spcAft>
                <a:spcPts val="0"/>
              </a:spcAft>
              <a:buClr>
                <a:schemeClr val="lt2"/>
              </a:buClr>
              <a:buSzPts val="3600"/>
              <a:buFont typeface="Century Gothic"/>
              <a:buNone/>
            </a:pPr>
            <a:r>
              <a:rPr lang="en-US"/>
              <a:t>Team Position Across Seasons Using Heat Map</a:t>
            </a:r>
            <a:endParaRPr/>
          </a:p>
          <a:p>
            <a:pPr indent="0" lvl="0" marL="0" rtl="0" algn="l">
              <a:lnSpc>
                <a:spcPct val="100000"/>
              </a:lnSpc>
              <a:spcBef>
                <a:spcPts val="0"/>
              </a:spcBef>
              <a:spcAft>
                <a:spcPts val="0"/>
              </a:spcAft>
              <a:buClr>
                <a:schemeClr val="lt2"/>
              </a:buClr>
              <a:buSzPts val="3600"/>
              <a:buFont typeface="Century Gothic"/>
              <a:buNone/>
            </a:pPr>
            <a:r>
              <a:t/>
            </a:r>
            <a:endParaRPr/>
          </a:p>
        </p:txBody>
      </p:sp>
      <p:pic>
        <p:nvPicPr>
          <p:cNvPr id="356" name="Google Shape;356;p19"/>
          <p:cNvPicPr preferRelativeResize="0"/>
          <p:nvPr/>
        </p:nvPicPr>
        <p:blipFill rotWithShape="1">
          <a:blip r:embed="rId3">
            <a:alphaModFix/>
          </a:blip>
          <a:srcRect b="0" l="0" r="0" t="0"/>
          <a:stretch/>
        </p:blipFill>
        <p:spPr>
          <a:xfrm>
            <a:off x="764775" y="2209250"/>
            <a:ext cx="5992925" cy="4648750"/>
          </a:xfrm>
          <a:prstGeom prst="rect">
            <a:avLst/>
          </a:prstGeom>
          <a:noFill/>
          <a:ln>
            <a:noFill/>
          </a:ln>
        </p:spPr>
      </p:pic>
      <p:sp>
        <p:nvSpPr>
          <p:cNvPr id="357" name="Google Shape;357;p19"/>
          <p:cNvSpPr txBox="1"/>
          <p:nvPr>
            <p:ph idx="1" type="body"/>
          </p:nvPr>
        </p:nvSpPr>
        <p:spPr>
          <a:xfrm>
            <a:off x="7196500" y="2394650"/>
            <a:ext cx="4538700" cy="4074600"/>
          </a:xfrm>
          <a:prstGeom prst="rect">
            <a:avLst/>
          </a:prstGeom>
          <a:noFill/>
          <a:ln>
            <a:noFill/>
          </a:ln>
        </p:spPr>
        <p:txBody>
          <a:bodyPr anchorCtr="0" anchor="t" bIns="45700" lIns="91425" spcFirstLastPara="1" rIns="91425" wrap="square" tIns="45700">
            <a:normAutofit/>
          </a:bodyPr>
          <a:lstStyle/>
          <a:p>
            <a:pPr indent="-251459" lvl="0" marL="342900" rtl="0" algn="l">
              <a:lnSpc>
                <a:spcPct val="115000"/>
              </a:lnSpc>
              <a:spcBef>
                <a:spcPts val="0"/>
              </a:spcBef>
              <a:spcAft>
                <a:spcPts val="0"/>
              </a:spcAft>
              <a:buSzPts val="1440"/>
              <a:buNone/>
            </a:pPr>
            <a:r>
              <a:rPr b="1" lang="en-US" sz="2000"/>
              <a:t>Benefits:</a:t>
            </a:r>
            <a:endParaRPr b="1" sz="2000"/>
          </a:p>
          <a:p>
            <a:pPr indent="-355600" lvl="0" marL="457200" rtl="0" algn="l">
              <a:lnSpc>
                <a:spcPct val="115000"/>
              </a:lnSpc>
              <a:spcBef>
                <a:spcPts val="0"/>
              </a:spcBef>
              <a:spcAft>
                <a:spcPts val="0"/>
              </a:spcAft>
              <a:buSzPts val="2000"/>
              <a:buChar char="►"/>
            </a:pPr>
            <a:r>
              <a:rPr lang="en-US" sz="2000"/>
              <a:t>All the ranks can be visualized using one chart </a:t>
            </a:r>
            <a:endParaRPr sz="2000"/>
          </a:p>
          <a:p>
            <a:pPr indent="-355600" lvl="0" marL="457200" rtl="0" algn="l">
              <a:lnSpc>
                <a:spcPct val="115000"/>
              </a:lnSpc>
              <a:spcBef>
                <a:spcPts val="0"/>
              </a:spcBef>
              <a:spcAft>
                <a:spcPts val="0"/>
              </a:spcAft>
              <a:buSzPts val="2000"/>
              <a:buChar char="►"/>
            </a:pPr>
            <a:r>
              <a:rPr lang="en-US" sz="2000"/>
              <a:t>Visualize the colors easily</a:t>
            </a:r>
            <a:endParaRPr sz="2000"/>
          </a:p>
          <a:p>
            <a:pPr indent="-355600" lvl="0" marL="457200" rtl="0" algn="l">
              <a:lnSpc>
                <a:spcPct val="115000"/>
              </a:lnSpc>
              <a:spcBef>
                <a:spcPts val="0"/>
              </a:spcBef>
              <a:spcAft>
                <a:spcPts val="0"/>
              </a:spcAft>
              <a:buSzPts val="2000"/>
              <a:buChar char="►"/>
            </a:pPr>
            <a:r>
              <a:rPr lang="en-US" sz="2000"/>
              <a:t>No intersections </a:t>
            </a:r>
            <a:endParaRPr sz="2000"/>
          </a:p>
          <a:p>
            <a:pPr indent="0" lvl="0" marL="457200" rtl="0" algn="l">
              <a:lnSpc>
                <a:spcPct val="115000"/>
              </a:lnSpc>
              <a:spcBef>
                <a:spcPts val="0"/>
              </a:spcBef>
              <a:spcAft>
                <a:spcPts val="0"/>
              </a:spcAft>
              <a:buSzPts val="1440"/>
              <a:buNone/>
            </a:pPr>
            <a:r>
              <a:t/>
            </a:r>
            <a:endParaRPr sz="2000"/>
          </a:p>
          <a:p>
            <a:pPr indent="0" lvl="0" marL="0" rtl="0" algn="l">
              <a:lnSpc>
                <a:spcPct val="115000"/>
              </a:lnSpc>
              <a:spcBef>
                <a:spcPts val="0"/>
              </a:spcBef>
              <a:spcAft>
                <a:spcPts val="0"/>
              </a:spcAft>
              <a:buSzPts val="1440"/>
              <a:buNone/>
            </a:pPr>
            <a:r>
              <a:t/>
            </a:r>
            <a:endParaRPr sz="2000"/>
          </a:p>
          <a:p>
            <a:pPr indent="0" lvl="0" marL="0" rtl="0" algn="l">
              <a:lnSpc>
                <a:spcPct val="115000"/>
              </a:lnSpc>
              <a:spcBef>
                <a:spcPts val="0"/>
              </a:spcBef>
              <a:spcAft>
                <a:spcPts val="0"/>
              </a:spcAft>
              <a:buSzPts val="1440"/>
              <a:buNone/>
            </a:pPr>
            <a:r>
              <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Let’s Visualize the Teams With More Wins Using World Cloud</a:t>
            </a:r>
            <a:endParaRPr/>
          </a:p>
        </p:txBody>
      </p:sp>
      <p:sp>
        <p:nvSpPr>
          <p:cNvPr id="363" name="Google Shape;363;p20"/>
          <p:cNvSpPr txBox="1"/>
          <p:nvPr>
            <p:ph idx="1" type="body"/>
          </p:nvPr>
        </p:nvSpPr>
        <p:spPr>
          <a:xfrm>
            <a:off x="7585175" y="2407200"/>
            <a:ext cx="4011900" cy="4137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rPr b="1" lang="en-US" sz="2000">
                <a:solidFill>
                  <a:schemeClr val="dk1"/>
                </a:solidFill>
              </a:rPr>
              <a:t>Benefits:</a:t>
            </a:r>
            <a:endParaRPr b="1" sz="2000">
              <a:solidFill>
                <a:schemeClr val="dk1"/>
              </a:solidFill>
            </a:endParaRPr>
          </a:p>
          <a:p>
            <a:pPr indent="0" lvl="0" marL="0" rtl="0" algn="l">
              <a:lnSpc>
                <a:spcPct val="100000"/>
              </a:lnSpc>
              <a:spcBef>
                <a:spcPts val="0"/>
              </a:spcBef>
              <a:spcAft>
                <a:spcPts val="0"/>
              </a:spcAft>
              <a:buSzPts val="1440"/>
              <a:buNone/>
            </a:pPr>
            <a:r>
              <a:t/>
            </a:r>
            <a:endParaRPr sz="2000">
              <a:solidFill>
                <a:schemeClr val="dk1"/>
              </a:solidFill>
            </a:endParaRPr>
          </a:p>
          <a:p>
            <a:pPr indent="-355600" lvl="0" marL="457200" rtl="0" algn="l">
              <a:lnSpc>
                <a:spcPct val="100000"/>
              </a:lnSpc>
              <a:spcBef>
                <a:spcPts val="0"/>
              </a:spcBef>
              <a:spcAft>
                <a:spcPts val="0"/>
              </a:spcAft>
              <a:buSzPts val="2000"/>
              <a:buChar char="►"/>
            </a:pPr>
            <a:r>
              <a:rPr lang="en-US" sz="2000">
                <a:solidFill>
                  <a:schemeClr val="dk1"/>
                </a:solidFill>
              </a:rPr>
              <a:t>Easy to visualise the text size since we have less of the variables.</a:t>
            </a:r>
            <a:endParaRPr sz="2000">
              <a:solidFill>
                <a:schemeClr val="dk1"/>
              </a:solidFill>
            </a:endParaRPr>
          </a:p>
          <a:p>
            <a:pPr indent="-355600" lvl="0" marL="457200" rtl="0" algn="l">
              <a:lnSpc>
                <a:spcPct val="100000"/>
              </a:lnSpc>
              <a:spcBef>
                <a:spcPts val="0"/>
              </a:spcBef>
              <a:spcAft>
                <a:spcPts val="0"/>
              </a:spcAft>
              <a:buSzPts val="2000"/>
              <a:buChar char="►"/>
            </a:pPr>
            <a:r>
              <a:rPr lang="en-US" sz="2000">
                <a:solidFill>
                  <a:schemeClr val="dk1"/>
                </a:solidFill>
              </a:rPr>
              <a:t>Since we have less attributes in this scenario (max 12  teams), this plot is easy to visualize.</a:t>
            </a:r>
            <a:endParaRPr/>
          </a:p>
        </p:txBody>
      </p:sp>
      <p:pic>
        <p:nvPicPr>
          <p:cNvPr id="364" name="Google Shape;364;p20"/>
          <p:cNvPicPr preferRelativeResize="0"/>
          <p:nvPr/>
        </p:nvPicPr>
        <p:blipFill rotWithShape="1">
          <a:blip r:embed="rId3">
            <a:alphaModFix/>
          </a:blip>
          <a:srcRect b="0" l="0" r="0" t="0"/>
          <a:stretch/>
        </p:blipFill>
        <p:spPr>
          <a:xfrm>
            <a:off x="436475" y="2265575"/>
            <a:ext cx="6822724" cy="449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Number of Wins by Each Team in Each Season Using a Sunburst Chart</a:t>
            </a:r>
            <a:endParaRPr/>
          </a:p>
        </p:txBody>
      </p:sp>
      <p:pic>
        <p:nvPicPr>
          <p:cNvPr id="370" name="Google Shape;370;p22"/>
          <p:cNvPicPr preferRelativeResize="0"/>
          <p:nvPr/>
        </p:nvPicPr>
        <p:blipFill rotWithShape="1">
          <a:blip r:embed="rId3">
            <a:alphaModFix/>
          </a:blip>
          <a:srcRect b="0" l="0" r="0" t="0"/>
          <a:stretch/>
        </p:blipFill>
        <p:spPr>
          <a:xfrm>
            <a:off x="501500" y="2093340"/>
            <a:ext cx="7397099" cy="4651810"/>
          </a:xfrm>
          <a:prstGeom prst="rect">
            <a:avLst/>
          </a:prstGeom>
          <a:noFill/>
          <a:ln>
            <a:noFill/>
          </a:ln>
        </p:spPr>
      </p:pic>
      <p:sp>
        <p:nvSpPr>
          <p:cNvPr id="371" name="Google Shape;371;p22"/>
          <p:cNvSpPr txBox="1"/>
          <p:nvPr>
            <p:ph idx="1" type="body"/>
          </p:nvPr>
        </p:nvSpPr>
        <p:spPr>
          <a:xfrm>
            <a:off x="7898600" y="2231675"/>
            <a:ext cx="4099800" cy="4338000"/>
          </a:xfrm>
          <a:prstGeom prst="rect">
            <a:avLst/>
          </a:prstGeom>
          <a:noFill/>
          <a:ln>
            <a:noFill/>
          </a:ln>
        </p:spPr>
        <p:txBody>
          <a:bodyPr anchorCtr="0" anchor="t" bIns="45700" lIns="91425" spcFirstLastPara="1" rIns="91425" wrap="square" tIns="45700">
            <a:normAutofit/>
          </a:bodyPr>
          <a:lstStyle/>
          <a:p>
            <a:pPr indent="-251459" lvl="0" marL="342900" rtl="0" algn="l">
              <a:lnSpc>
                <a:spcPct val="115000"/>
              </a:lnSpc>
              <a:spcBef>
                <a:spcPts val="0"/>
              </a:spcBef>
              <a:spcAft>
                <a:spcPts val="0"/>
              </a:spcAft>
              <a:buSzPts val="1440"/>
              <a:buNone/>
            </a:pPr>
            <a:r>
              <a:rPr b="1" lang="en-US" sz="2000">
                <a:solidFill>
                  <a:schemeClr val="dk1"/>
                </a:solidFill>
              </a:rPr>
              <a:t>Drawbacks</a:t>
            </a:r>
            <a:endParaRPr b="1" sz="2000">
              <a:solidFill>
                <a:schemeClr val="dk1"/>
              </a:solidFill>
            </a:endParaRPr>
          </a:p>
          <a:p>
            <a:pPr indent="-251459" lvl="0" marL="342900" rtl="0" algn="l">
              <a:lnSpc>
                <a:spcPct val="115000"/>
              </a:lnSpc>
              <a:spcBef>
                <a:spcPts val="0"/>
              </a:spcBef>
              <a:spcAft>
                <a:spcPts val="0"/>
              </a:spcAft>
              <a:buSzPts val="1440"/>
              <a:buNone/>
            </a:pPr>
            <a:r>
              <a:t/>
            </a:r>
            <a:endParaRPr b="1" sz="2000">
              <a:solidFill>
                <a:schemeClr val="dk1"/>
              </a:solidFill>
            </a:endParaRPr>
          </a:p>
          <a:p>
            <a:pPr indent="-355600" lvl="0" marL="457200" rtl="0" algn="l">
              <a:lnSpc>
                <a:spcPct val="115000"/>
              </a:lnSpc>
              <a:spcBef>
                <a:spcPts val="0"/>
              </a:spcBef>
              <a:spcAft>
                <a:spcPts val="0"/>
              </a:spcAft>
              <a:buSzPts val="2000"/>
              <a:buChar char="►"/>
            </a:pPr>
            <a:r>
              <a:rPr lang="en-US" sz="2000">
                <a:solidFill>
                  <a:schemeClr val="dk1"/>
                </a:solidFill>
              </a:rPr>
              <a:t>Too much information in one chart</a:t>
            </a:r>
            <a:endParaRPr sz="2000">
              <a:solidFill>
                <a:schemeClr val="dk1"/>
              </a:solidFill>
            </a:endParaRPr>
          </a:p>
          <a:p>
            <a:pPr indent="-355600" lvl="0" marL="457200" rtl="0" algn="l">
              <a:lnSpc>
                <a:spcPct val="115000"/>
              </a:lnSpc>
              <a:spcBef>
                <a:spcPts val="0"/>
              </a:spcBef>
              <a:spcAft>
                <a:spcPts val="0"/>
              </a:spcAft>
              <a:buSzPts val="2000"/>
              <a:buChar char="►"/>
            </a:pPr>
            <a:r>
              <a:rPr lang="en-US" sz="2000">
                <a:solidFill>
                  <a:schemeClr val="dk1"/>
                </a:solidFill>
              </a:rPr>
              <a:t>Hard to go through each variable</a:t>
            </a:r>
            <a:endParaRPr sz="2000">
              <a:solidFill>
                <a:schemeClr val="dk1"/>
              </a:solidFill>
            </a:endParaRPr>
          </a:p>
          <a:p>
            <a:pPr indent="0" lvl="0" marL="0" rtl="0" algn="l">
              <a:lnSpc>
                <a:spcPct val="115000"/>
              </a:lnSpc>
              <a:spcBef>
                <a:spcPts val="0"/>
              </a:spcBef>
              <a:spcAft>
                <a:spcPts val="0"/>
              </a:spcAft>
              <a:buSzPts val="1440"/>
              <a:buNone/>
            </a:pPr>
            <a:r>
              <a:t/>
            </a:r>
            <a:endParaRPr b="1" sz="2000">
              <a:solidFill>
                <a:schemeClr val="dk1"/>
              </a:solidFill>
            </a:endParaRPr>
          </a:p>
          <a:p>
            <a:pPr indent="0" lvl="0" marL="0" rtl="0" algn="l">
              <a:lnSpc>
                <a:spcPct val="115000"/>
              </a:lnSpc>
              <a:spcBef>
                <a:spcPts val="0"/>
              </a:spcBef>
              <a:spcAft>
                <a:spcPts val="0"/>
              </a:spcAft>
              <a:buSzPts val="1440"/>
              <a:buNone/>
            </a:pPr>
            <a:r>
              <a:rPr b="1" lang="en-US" sz="2000">
                <a:solidFill>
                  <a:schemeClr val="dk1"/>
                </a:solidFill>
              </a:rPr>
              <a:t>Benefits:</a:t>
            </a:r>
            <a:endParaRPr b="1" sz="2000">
              <a:solidFill>
                <a:schemeClr val="dk1"/>
              </a:solidFill>
            </a:endParaRPr>
          </a:p>
          <a:p>
            <a:pPr indent="0" lvl="0" marL="0" rtl="0" algn="l">
              <a:lnSpc>
                <a:spcPct val="115000"/>
              </a:lnSpc>
              <a:spcBef>
                <a:spcPts val="0"/>
              </a:spcBef>
              <a:spcAft>
                <a:spcPts val="0"/>
              </a:spcAft>
              <a:buSzPts val="1440"/>
              <a:buNone/>
            </a:pPr>
            <a:r>
              <a:t/>
            </a:r>
            <a:endParaRPr b="1" sz="2000">
              <a:solidFill>
                <a:schemeClr val="dk1"/>
              </a:solidFill>
            </a:endParaRPr>
          </a:p>
          <a:p>
            <a:pPr indent="-355600" lvl="0" marL="457200" rtl="0" algn="l">
              <a:lnSpc>
                <a:spcPct val="115000"/>
              </a:lnSpc>
              <a:spcBef>
                <a:spcPts val="0"/>
              </a:spcBef>
              <a:spcAft>
                <a:spcPts val="0"/>
              </a:spcAft>
              <a:buSzPts val="2000"/>
              <a:buChar char="►"/>
            </a:pPr>
            <a:r>
              <a:rPr lang="en-US" sz="2000">
                <a:solidFill>
                  <a:schemeClr val="dk1"/>
                </a:solidFill>
              </a:rPr>
              <a:t>Label will help us understand the data when we hover over that.</a:t>
            </a:r>
            <a:endParaRPr sz="2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4"/>
          <p:cNvSpPr txBox="1"/>
          <p:nvPr>
            <p:ph type="title"/>
          </p:nvPr>
        </p:nvSpPr>
        <p:spPr>
          <a:xfrm>
            <a:off x="1154950" y="677025"/>
            <a:ext cx="8761500" cy="627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Better Solution </a:t>
            </a:r>
            <a:endParaRPr/>
          </a:p>
        </p:txBody>
      </p:sp>
      <p:sp>
        <p:nvSpPr>
          <p:cNvPr id="377" name="Google Shape;377;p24"/>
          <p:cNvSpPr txBox="1"/>
          <p:nvPr>
            <p:ph idx="1" type="body"/>
          </p:nvPr>
        </p:nvSpPr>
        <p:spPr>
          <a:xfrm>
            <a:off x="8538050" y="2603500"/>
            <a:ext cx="3435300" cy="3953700"/>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rPr b="1" lang="en-US"/>
              <a:t>Drawbacks</a:t>
            </a:r>
            <a:r>
              <a:rPr lang="en-US"/>
              <a:t>:</a:t>
            </a:r>
            <a:endParaRPr/>
          </a:p>
          <a:p>
            <a:pPr indent="-251459" lvl="0" marL="342900" rtl="0" algn="l">
              <a:lnSpc>
                <a:spcPct val="100000"/>
              </a:lnSpc>
              <a:spcBef>
                <a:spcPts val="0"/>
              </a:spcBef>
              <a:spcAft>
                <a:spcPts val="0"/>
              </a:spcAft>
              <a:buSzPts val="1440"/>
              <a:buNone/>
            </a:pPr>
            <a:r>
              <a:t/>
            </a:r>
            <a:endParaRPr/>
          </a:p>
          <a:p>
            <a:pPr indent="-320040" lvl="0" marL="457200" rtl="0" algn="l">
              <a:lnSpc>
                <a:spcPct val="100000"/>
              </a:lnSpc>
              <a:spcBef>
                <a:spcPts val="0"/>
              </a:spcBef>
              <a:spcAft>
                <a:spcPts val="0"/>
              </a:spcAft>
              <a:buSzPts val="1440"/>
              <a:buChar char="►"/>
            </a:pPr>
            <a:r>
              <a:rPr lang="en-US"/>
              <a:t>Color is not constant.</a:t>
            </a:r>
            <a:endParaRPr/>
          </a:p>
          <a:p>
            <a:pPr indent="-320040" lvl="0" marL="457200" rtl="0" algn="l">
              <a:lnSpc>
                <a:spcPct val="100000"/>
              </a:lnSpc>
              <a:spcBef>
                <a:spcPts val="0"/>
              </a:spcBef>
              <a:spcAft>
                <a:spcPts val="0"/>
              </a:spcAft>
              <a:buSzPts val="1440"/>
              <a:buChar char="►"/>
            </a:pPr>
            <a:r>
              <a:rPr lang="en-US"/>
              <a:t>Positions are not constant across the plots so it is difficult to visualize each.</a:t>
            </a:r>
            <a:endParaRPr/>
          </a:p>
          <a:p>
            <a:pPr indent="-320040" lvl="0" marL="457200" rtl="0" algn="l">
              <a:lnSpc>
                <a:spcPct val="100000"/>
              </a:lnSpc>
              <a:spcBef>
                <a:spcPts val="0"/>
              </a:spcBef>
              <a:spcAft>
                <a:spcPts val="0"/>
              </a:spcAft>
              <a:buSzPts val="1440"/>
              <a:buChar char="►"/>
            </a:pPr>
            <a:r>
              <a:rPr lang="en-US"/>
              <a:t>No information of number of matches lost by each team.</a:t>
            </a:r>
            <a:endParaRPr/>
          </a:p>
        </p:txBody>
      </p:sp>
      <p:pic>
        <p:nvPicPr>
          <p:cNvPr id="378" name="Google Shape;378;p24"/>
          <p:cNvPicPr preferRelativeResize="0"/>
          <p:nvPr/>
        </p:nvPicPr>
        <p:blipFill rotWithShape="1">
          <a:blip r:embed="rId3">
            <a:alphaModFix/>
          </a:blip>
          <a:srcRect b="0" l="0" r="0" t="0"/>
          <a:stretch/>
        </p:blipFill>
        <p:spPr>
          <a:xfrm>
            <a:off x="313425" y="2350750"/>
            <a:ext cx="7835925" cy="436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5"/>
          <p:cNvSpPr txBox="1"/>
          <p:nvPr>
            <p:ph type="title"/>
          </p:nvPr>
        </p:nvSpPr>
        <p:spPr>
          <a:xfrm>
            <a:off x="902700" y="601796"/>
            <a:ext cx="9013800" cy="1078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Better Solution</a:t>
            </a:r>
            <a:endParaRPr/>
          </a:p>
        </p:txBody>
      </p:sp>
      <p:sp>
        <p:nvSpPr>
          <p:cNvPr id="384" name="Google Shape;384;p25"/>
          <p:cNvSpPr txBox="1"/>
          <p:nvPr>
            <p:ph idx="1" type="body"/>
          </p:nvPr>
        </p:nvSpPr>
        <p:spPr>
          <a:xfrm>
            <a:off x="7346950" y="2294350"/>
            <a:ext cx="4425900" cy="3999600"/>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rPr b="1" lang="en-US">
                <a:solidFill>
                  <a:schemeClr val="dk1"/>
                </a:solidFill>
              </a:rPr>
              <a:t>Benefits : </a:t>
            </a:r>
            <a:endParaRPr b="1">
              <a:solidFill>
                <a:schemeClr val="dk1"/>
              </a:solidFill>
            </a:endParaRPr>
          </a:p>
          <a:p>
            <a:pPr indent="-251459" lvl="0" marL="342900" rtl="0" algn="l">
              <a:lnSpc>
                <a:spcPct val="100000"/>
              </a:lnSpc>
              <a:spcBef>
                <a:spcPts val="0"/>
              </a:spcBef>
              <a:spcAft>
                <a:spcPts val="0"/>
              </a:spcAft>
              <a:buSzPts val="1440"/>
              <a:buNone/>
            </a:pPr>
            <a:r>
              <a:t/>
            </a:r>
            <a:endParaRPr b="1">
              <a:solidFill>
                <a:schemeClr val="dk1"/>
              </a:solidFill>
            </a:endParaRPr>
          </a:p>
          <a:p>
            <a:pPr indent="-320040" lvl="0" marL="457200" rtl="0" algn="l">
              <a:lnSpc>
                <a:spcPct val="100000"/>
              </a:lnSpc>
              <a:spcBef>
                <a:spcPts val="0"/>
              </a:spcBef>
              <a:spcAft>
                <a:spcPts val="0"/>
              </a:spcAft>
              <a:buSzPts val="1440"/>
              <a:buChar char="►"/>
            </a:pPr>
            <a:r>
              <a:rPr lang="en-US">
                <a:solidFill>
                  <a:schemeClr val="dk1"/>
                </a:solidFill>
              </a:rPr>
              <a:t>Team positions and their colors are constant across the plots.</a:t>
            </a:r>
            <a:endParaRPr>
              <a:solidFill>
                <a:schemeClr val="dk1"/>
              </a:solidFill>
            </a:endParaRPr>
          </a:p>
          <a:p>
            <a:pPr indent="-320040" lvl="0" marL="457200" rtl="0" algn="l">
              <a:lnSpc>
                <a:spcPct val="100000"/>
              </a:lnSpc>
              <a:spcBef>
                <a:spcPts val="0"/>
              </a:spcBef>
              <a:spcAft>
                <a:spcPts val="0"/>
              </a:spcAft>
              <a:buSzPts val="1440"/>
              <a:buChar char="►"/>
            </a:pPr>
            <a:r>
              <a:rPr lang="en-US">
                <a:solidFill>
                  <a:schemeClr val="dk1"/>
                </a:solidFill>
              </a:rPr>
              <a:t>Number of wins and Number of losses both included in the plot. </a:t>
            </a:r>
            <a:endParaRPr>
              <a:solidFill>
                <a:schemeClr val="dk1"/>
              </a:solidFill>
            </a:endParaRPr>
          </a:p>
        </p:txBody>
      </p:sp>
      <p:pic>
        <p:nvPicPr>
          <p:cNvPr id="385" name="Google Shape;385;p25"/>
          <p:cNvPicPr preferRelativeResize="0"/>
          <p:nvPr/>
        </p:nvPicPr>
        <p:blipFill rotWithShape="1">
          <a:blip r:embed="rId3">
            <a:alphaModFix/>
          </a:blip>
          <a:srcRect b="0" l="0" r="0" t="0"/>
          <a:stretch/>
        </p:blipFill>
        <p:spPr>
          <a:xfrm>
            <a:off x="515225" y="2041850"/>
            <a:ext cx="6493226" cy="4640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05eb651cb0_0_12"/>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4000"/>
              <a:t>Introduction</a:t>
            </a:r>
            <a:endParaRPr sz="4000"/>
          </a:p>
        </p:txBody>
      </p:sp>
      <p:sp>
        <p:nvSpPr>
          <p:cNvPr id="263" name="Google Shape;263;g105eb651cb0_0_12"/>
          <p:cNvSpPr txBox="1"/>
          <p:nvPr>
            <p:ph idx="1" type="body"/>
          </p:nvPr>
        </p:nvSpPr>
        <p:spPr>
          <a:xfrm>
            <a:off x="839750" y="2337325"/>
            <a:ext cx="10623000" cy="38070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lang="en-US" sz="2000">
                <a:solidFill>
                  <a:schemeClr val="dk1"/>
                </a:solidFill>
              </a:rPr>
              <a:t>IPL is one of the most vivid and entertaining sports leagues in the world.</a:t>
            </a:r>
            <a:endParaRPr sz="2000">
              <a:solidFill>
                <a:schemeClr val="dk1"/>
              </a:solidFill>
            </a:endParaRPr>
          </a:p>
          <a:p>
            <a:pPr indent="0" lvl="0" marL="342900" rtl="0" algn="l">
              <a:lnSpc>
                <a:spcPct val="100000"/>
              </a:lnSpc>
              <a:spcBef>
                <a:spcPts val="0"/>
              </a:spcBef>
              <a:spcAft>
                <a:spcPts val="0"/>
              </a:spcAft>
              <a:buSzPts val="1440"/>
              <a:buNone/>
            </a:pPr>
            <a:r>
              <a:t/>
            </a:r>
            <a:endParaRPr sz="2000">
              <a:solidFill>
                <a:schemeClr val="dk1"/>
              </a:solidFill>
            </a:endParaRPr>
          </a:p>
          <a:p>
            <a:pPr indent="-342900" lvl="0" marL="342900" rtl="0" algn="l">
              <a:lnSpc>
                <a:spcPct val="100000"/>
              </a:lnSpc>
              <a:spcBef>
                <a:spcPts val="0"/>
              </a:spcBef>
              <a:spcAft>
                <a:spcPts val="0"/>
              </a:spcAft>
              <a:buSzPts val="1600"/>
              <a:buChar char="►"/>
            </a:pPr>
            <a:r>
              <a:rPr lang="en-US" sz="2000">
                <a:solidFill>
                  <a:schemeClr val="dk1"/>
                </a:solidFill>
              </a:rPr>
              <a:t>IPL was founded by the Board of Control for Cricket in India(BCCI) in 2007 and has been played since 2008.</a:t>
            </a:r>
            <a:endParaRPr sz="2000">
              <a:solidFill>
                <a:schemeClr val="dk1"/>
              </a:solidFill>
            </a:endParaRPr>
          </a:p>
          <a:p>
            <a:pPr indent="0" lvl="0" marL="342900" rtl="0" algn="l">
              <a:lnSpc>
                <a:spcPct val="100000"/>
              </a:lnSpc>
              <a:spcBef>
                <a:spcPts val="0"/>
              </a:spcBef>
              <a:spcAft>
                <a:spcPts val="0"/>
              </a:spcAft>
              <a:buSzPts val="1440"/>
              <a:buNone/>
            </a:pPr>
            <a:r>
              <a:t/>
            </a:r>
            <a:endParaRPr sz="2000">
              <a:solidFill>
                <a:schemeClr val="dk1"/>
              </a:solidFill>
            </a:endParaRPr>
          </a:p>
          <a:p>
            <a:pPr indent="-342900" lvl="0" marL="342900" rtl="0" algn="l">
              <a:lnSpc>
                <a:spcPct val="100000"/>
              </a:lnSpc>
              <a:spcBef>
                <a:spcPts val="0"/>
              </a:spcBef>
              <a:spcAft>
                <a:spcPts val="0"/>
              </a:spcAft>
              <a:buSzPts val="1600"/>
              <a:buChar char="►"/>
            </a:pPr>
            <a:r>
              <a:rPr lang="en-US" sz="2000">
                <a:solidFill>
                  <a:schemeClr val="dk1"/>
                </a:solidFill>
              </a:rPr>
              <a:t>IPL is one of the reasons why India is producing a lot of talented young players across the country.</a:t>
            </a:r>
            <a:endParaRPr sz="2000"/>
          </a:p>
          <a:p>
            <a:pPr indent="0" lvl="0" marL="342900" rtl="0" algn="l">
              <a:lnSpc>
                <a:spcPct val="100000"/>
              </a:lnSpc>
              <a:spcBef>
                <a:spcPts val="0"/>
              </a:spcBef>
              <a:spcAft>
                <a:spcPts val="0"/>
              </a:spcAft>
              <a:buSzPts val="1440"/>
              <a:buNone/>
            </a:pPr>
            <a:r>
              <a:t/>
            </a:r>
            <a:endParaRPr sz="2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ph type="title"/>
          </p:nvPr>
        </p:nvSpPr>
        <p:spPr>
          <a:xfrm>
            <a:off x="890150" y="752250"/>
            <a:ext cx="9026400" cy="52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Highest Number of Runs in Each Season</a:t>
            </a:r>
            <a:endParaRPr/>
          </a:p>
          <a:p>
            <a:pPr indent="0" lvl="0" marL="0" rtl="0" algn="l">
              <a:lnSpc>
                <a:spcPct val="100000"/>
              </a:lnSpc>
              <a:spcBef>
                <a:spcPts val="0"/>
              </a:spcBef>
              <a:spcAft>
                <a:spcPts val="0"/>
              </a:spcAft>
              <a:buClr>
                <a:schemeClr val="lt2"/>
              </a:buClr>
              <a:buSzPts val="3600"/>
              <a:buFont typeface="Century Gothic"/>
              <a:buNone/>
            </a:pPr>
            <a:r>
              <a:t/>
            </a:r>
            <a:endParaRPr/>
          </a:p>
        </p:txBody>
      </p:sp>
      <p:sp>
        <p:nvSpPr>
          <p:cNvPr id="391" name="Google Shape;391;p33"/>
          <p:cNvSpPr txBox="1"/>
          <p:nvPr>
            <p:ph idx="1" type="body"/>
          </p:nvPr>
        </p:nvSpPr>
        <p:spPr>
          <a:xfrm>
            <a:off x="7522475" y="2244200"/>
            <a:ext cx="4300500" cy="42501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15000"/>
              </a:lnSpc>
              <a:spcBef>
                <a:spcPts val="0"/>
              </a:spcBef>
              <a:spcAft>
                <a:spcPts val="0"/>
              </a:spcAft>
              <a:buSzPct val="86486"/>
              <a:buNone/>
            </a:pPr>
            <a:r>
              <a:rPr b="1" lang="en-US"/>
              <a:t>Insights:</a:t>
            </a:r>
            <a:endParaRPr b="1"/>
          </a:p>
          <a:p>
            <a:pPr indent="0" lvl="0" marL="457200" rtl="0" algn="l">
              <a:lnSpc>
                <a:spcPct val="115000"/>
              </a:lnSpc>
              <a:spcBef>
                <a:spcPts val="0"/>
              </a:spcBef>
              <a:spcAft>
                <a:spcPts val="0"/>
              </a:spcAft>
              <a:buSzPct val="86486"/>
              <a:buNone/>
            </a:pPr>
            <a:r>
              <a:t/>
            </a:r>
            <a:endParaRPr b="1"/>
          </a:p>
          <a:p>
            <a:pPr indent="-313182" lvl="0" marL="457200" rtl="0" algn="l">
              <a:lnSpc>
                <a:spcPct val="115000"/>
              </a:lnSpc>
              <a:spcBef>
                <a:spcPts val="0"/>
              </a:spcBef>
              <a:spcAft>
                <a:spcPts val="0"/>
              </a:spcAft>
              <a:buSzPct val="79999"/>
              <a:buChar char="►"/>
            </a:pPr>
            <a:r>
              <a:rPr lang="en-US"/>
              <a:t>In most of the seasons, the top scorer scored in the range of 500 to 700 runs.</a:t>
            </a:r>
            <a:endParaRPr/>
          </a:p>
          <a:p>
            <a:pPr indent="0" lvl="0" marL="457200" rtl="0" algn="l">
              <a:lnSpc>
                <a:spcPct val="115000"/>
              </a:lnSpc>
              <a:spcBef>
                <a:spcPts val="0"/>
              </a:spcBef>
              <a:spcAft>
                <a:spcPts val="0"/>
              </a:spcAft>
              <a:buClr>
                <a:schemeClr val="dk1"/>
              </a:buClr>
              <a:buSzPct val="61110"/>
              <a:buFont typeface="Arial"/>
              <a:buNone/>
            </a:pPr>
            <a:r>
              <a:t/>
            </a:r>
            <a:endParaRPr/>
          </a:p>
          <a:p>
            <a:pPr indent="-313182" lvl="0" marL="457200" rtl="0" algn="l">
              <a:lnSpc>
                <a:spcPct val="115000"/>
              </a:lnSpc>
              <a:spcBef>
                <a:spcPts val="0"/>
              </a:spcBef>
              <a:spcAft>
                <a:spcPts val="0"/>
              </a:spcAft>
              <a:buSzPct val="79999"/>
              <a:buChar char="►"/>
            </a:pPr>
            <a:r>
              <a:rPr lang="en-US"/>
              <a:t>V Kohli for the first time, scored almost 1000 runs in a single season of 2016.</a:t>
            </a:r>
            <a:endParaRPr/>
          </a:p>
          <a:p>
            <a:pPr indent="0" lvl="0" marL="457200" rtl="0" algn="l">
              <a:lnSpc>
                <a:spcPct val="115000"/>
              </a:lnSpc>
              <a:spcBef>
                <a:spcPts val="0"/>
              </a:spcBef>
              <a:spcAft>
                <a:spcPts val="0"/>
              </a:spcAft>
              <a:buClr>
                <a:schemeClr val="dk1"/>
              </a:buClr>
              <a:buSzPct val="61110"/>
              <a:buFont typeface="Arial"/>
              <a:buNone/>
            </a:pPr>
            <a:r>
              <a:t/>
            </a:r>
            <a:endParaRPr/>
          </a:p>
          <a:p>
            <a:pPr indent="-313182" lvl="0" marL="457200" rtl="0" algn="l">
              <a:lnSpc>
                <a:spcPct val="115000"/>
              </a:lnSpc>
              <a:spcBef>
                <a:spcPts val="0"/>
              </a:spcBef>
              <a:spcAft>
                <a:spcPts val="0"/>
              </a:spcAft>
              <a:buSzPct val="79999"/>
              <a:buChar char="►"/>
            </a:pPr>
            <a:r>
              <a:rPr lang="en-US"/>
              <a:t>SK Raina has been the most consistent batsman getting featured regularly in the top 10 with a count of 9 out of 13 seasons. However, he has never been the top scorer in any season.</a:t>
            </a:r>
            <a:endParaRPr/>
          </a:p>
        </p:txBody>
      </p:sp>
      <p:pic>
        <p:nvPicPr>
          <p:cNvPr id="392" name="Google Shape;392;p33"/>
          <p:cNvPicPr preferRelativeResize="0"/>
          <p:nvPr/>
        </p:nvPicPr>
        <p:blipFill rotWithShape="1">
          <a:blip r:embed="rId3">
            <a:alphaModFix/>
          </a:blip>
          <a:srcRect b="0" l="0" r="0" t="0"/>
          <a:stretch/>
        </p:blipFill>
        <p:spPr>
          <a:xfrm>
            <a:off x="476425" y="1398874"/>
            <a:ext cx="6394100" cy="2788650"/>
          </a:xfrm>
          <a:prstGeom prst="rect">
            <a:avLst/>
          </a:prstGeom>
          <a:noFill/>
          <a:ln>
            <a:noFill/>
          </a:ln>
        </p:spPr>
      </p:pic>
      <p:pic>
        <p:nvPicPr>
          <p:cNvPr id="393" name="Google Shape;393;p33"/>
          <p:cNvPicPr preferRelativeResize="0"/>
          <p:nvPr/>
        </p:nvPicPr>
        <p:blipFill rotWithShape="1">
          <a:blip r:embed="rId4">
            <a:alphaModFix/>
          </a:blip>
          <a:srcRect b="0" l="0" r="0" t="0"/>
          <a:stretch/>
        </p:blipFill>
        <p:spPr>
          <a:xfrm>
            <a:off x="476425" y="4187525"/>
            <a:ext cx="6394099" cy="2518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6"/>
          <p:cNvSpPr txBox="1"/>
          <p:nvPr>
            <p:ph type="title"/>
          </p:nvPr>
        </p:nvSpPr>
        <p:spPr>
          <a:xfrm>
            <a:off x="1090700" y="664472"/>
            <a:ext cx="8825700" cy="101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Highest Total Runs Scored by a Batsman at a Particular Venue</a:t>
            </a:r>
            <a:endParaRPr/>
          </a:p>
        </p:txBody>
      </p:sp>
      <p:pic>
        <p:nvPicPr>
          <p:cNvPr id="399" name="Google Shape;399;p36"/>
          <p:cNvPicPr preferRelativeResize="0"/>
          <p:nvPr/>
        </p:nvPicPr>
        <p:blipFill rotWithShape="1">
          <a:blip r:embed="rId3">
            <a:alphaModFix/>
          </a:blip>
          <a:srcRect b="0" l="0" r="0" t="0"/>
          <a:stretch/>
        </p:blipFill>
        <p:spPr>
          <a:xfrm>
            <a:off x="451325" y="2382125"/>
            <a:ext cx="6206076" cy="4225125"/>
          </a:xfrm>
          <a:prstGeom prst="rect">
            <a:avLst/>
          </a:prstGeom>
          <a:noFill/>
          <a:ln>
            <a:noFill/>
          </a:ln>
        </p:spPr>
      </p:pic>
      <p:sp>
        <p:nvSpPr>
          <p:cNvPr id="400" name="Google Shape;400;p36"/>
          <p:cNvSpPr txBox="1"/>
          <p:nvPr/>
        </p:nvSpPr>
        <p:spPr>
          <a:xfrm flipH="1">
            <a:off x="7096200" y="2382125"/>
            <a:ext cx="4877100" cy="269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F3F3F"/>
                </a:solidFill>
                <a:latin typeface="Century Gothic"/>
                <a:ea typeface="Century Gothic"/>
                <a:cs typeface="Century Gothic"/>
                <a:sym typeface="Century Gothic"/>
              </a:rPr>
              <a:t>Insights:</a:t>
            </a:r>
            <a:endParaRPr b="1" i="0" sz="1800" u="none" cap="none" strike="noStrike">
              <a:solidFill>
                <a:srgbClr val="3F3F3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3F3F3F"/>
              </a:solidFill>
              <a:latin typeface="Century Gothic"/>
              <a:ea typeface="Century Gothic"/>
              <a:cs typeface="Century Gothic"/>
              <a:sym typeface="Century Gothic"/>
            </a:endParaRPr>
          </a:p>
          <a:p>
            <a:pPr indent="-320040" lvl="0" marL="457200" marR="0" rtl="0" algn="l">
              <a:lnSpc>
                <a:spcPct val="115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Players featuring most in their home ground will have an advantage of scoring more runs in that venue.</a:t>
            </a:r>
            <a:endParaRPr b="0" i="0" sz="1800" u="none" cap="none" strike="noStrike">
              <a:solidFill>
                <a:srgbClr val="3F3F3F"/>
              </a:solidFill>
              <a:latin typeface="Century Gothic"/>
              <a:ea typeface="Century Gothic"/>
              <a:cs typeface="Century Gothic"/>
              <a:sym typeface="Century Gothic"/>
            </a:endParaRPr>
          </a:p>
          <a:p>
            <a:pPr indent="-342900" lvl="0" marL="457200" marR="0" rtl="0" algn="l">
              <a:lnSpc>
                <a:spcPct val="115000"/>
              </a:lnSpc>
              <a:spcBef>
                <a:spcPts val="0"/>
              </a:spcBef>
              <a:spcAft>
                <a:spcPts val="0"/>
              </a:spcAft>
              <a:buClr>
                <a:schemeClr val="accent1"/>
              </a:buClr>
              <a:buSzPts val="1800"/>
              <a:buFont typeface="Century Gothic"/>
              <a:buChar char="►"/>
            </a:pPr>
            <a:r>
              <a:rPr b="0" i="0" lang="en-US" sz="1800" u="none" cap="none" strike="noStrike">
                <a:solidFill>
                  <a:srgbClr val="3F3F3F"/>
                </a:solidFill>
                <a:latin typeface="Century Gothic"/>
                <a:ea typeface="Century Gothic"/>
                <a:cs typeface="Century Gothic"/>
                <a:sym typeface="Century Gothic"/>
              </a:rPr>
              <a:t>We see that almost all the players with more runs in a particular venue belong to the home team.</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7"/>
          <p:cNvSpPr txBox="1"/>
          <p:nvPr>
            <p:ph type="title"/>
          </p:nvPr>
        </p:nvSpPr>
        <p:spPr>
          <a:xfrm>
            <a:off x="915225" y="639399"/>
            <a:ext cx="9001200" cy="81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Orange Cap Holders of all Seasons</a:t>
            </a:r>
            <a:endParaRPr/>
          </a:p>
        </p:txBody>
      </p:sp>
      <p:pic>
        <p:nvPicPr>
          <p:cNvPr id="406" name="Google Shape;406;p37"/>
          <p:cNvPicPr preferRelativeResize="0"/>
          <p:nvPr/>
        </p:nvPicPr>
        <p:blipFill rotWithShape="1">
          <a:blip r:embed="rId3">
            <a:alphaModFix/>
          </a:blip>
          <a:srcRect b="0" l="0" r="0" t="0"/>
          <a:stretch/>
        </p:blipFill>
        <p:spPr>
          <a:xfrm>
            <a:off x="476425" y="2371725"/>
            <a:ext cx="6581599" cy="4270399"/>
          </a:xfrm>
          <a:prstGeom prst="rect">
            <a:avLst/>
          </a:prstGeom>
          <a:noFill/>
          <a:ln>
            <a:noFill/>
          </a:ln>
        </p:spPr>
      </p:pic>
      <p:sp>
        <p:nvSpPr>
          <p:cNvPr id="407" name="Google Shape;407;p37"/>
          <p:cNvSpPr txBox="1"/>
          <p:nvPr>
            <p:ph idx="1" type="body"/>
          </p:nvPr>
        </p:nvSpPr>
        <p:spPr>
          <a:xfrm>
            <a:off x="7835925" y="2600325"/>
            <a:ext cx="4062300" cy="3856200"/>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t/>
            </a:r>
            <a:endParaRPr/>
          </a:p>
          <a:p>
            <a:pPr indent="-320040" lvl="0" marL="457200" rtl="0" algn="l">
              <a:lnSpc>
                <a:spcPct val="100000"/>
              </a:lnSpc>
              <a:spcBef>
                <a:spcPts val="0"/>
              </a:spcBef>
              <a:spcAft>
                <a:spcPts val="0"/>
              </a:spcAft>
              <a:buSzPts val="1440"/>
              <a:buChar char="►"/>
            </a:pPr>
            <a:r>
              <a:rPr lang="en-US"/>
              <a:t>Batsman s</a:t>
            </a:r>
            <a:r>
              <a:rPr lang="en-US">
                <a:solidFill>
                  <a:schemeClr val="dk1"/>
                </a:solidFill>
              </a:rPr>
              <a:t>coring the highest number of runs in a season is awarded the title of “Orange Cap”.</a:t>
            </a:r>
            <a:endParaRPr>
              <a:solidFill>
                <a:schemeClr val="dk1"/>
              </a:solidFill>
            </a:endParaRPr>
          </a:p>
          <a:p>
            <a:pPr indent="0" lvl="0" marL="457200" rtl="0" algn="l">
              <a:lnSpc>
                <a:spcPct val="100000"/>
              </a:lnSpc>
              <a:spcBef>
                <a:spcPts val="0"/>
              </a:spcBef>
              <a:spcAft>
                <a:spcPts val="0"/>
              </a:spcAft>
              <a:buSzPts val="1440"/>
              <a:buNone/>
            </a:pPr>
            <a:r>
              <a:t/>
            </a:r>
            <a:endParaRPr>
              <a:solidFill>
                <a:schemeClr val="dk1"/>
              </a:solidFill>
            </a:endParaRPr>
          </a:p>
          <a:p>
            <a:pPr indent="-320040" lvl="0" marL="457200" rtl="0" algn="l">
              <a:lnSpc>
                <a:spcPct val="100000"/>
              </a:lnSpc>
              <a:spcBef>
                <a:spcPts val="0"/>
              </a:spcBef>
              <a:spcAft>
                <a:spcPts val="0"/>
              </a:spcAft>
              <a:buSzPts val="1440"/>
              <a:buChar char="►"/>
            </a:pPr>
            <a:r>
              <a:rPr lang="en-US">
                <a:solidFill>
                  <a:schemeClr val="dk1"/>
                </a:solidFill>
              </a:rPr>
              <a:t>Batsmen usually score in the range of 500 to 700.</a:t>
            </a:r>
            <a:endParaRPr>
              <a:solidFill>
                <a:schemeClr val="dk1"/>
              </a:solidFill>
            </a:endParaRPr>
          </a:p>
          <a:p>
            <a:pPr indent="0" lvl="0" marL="457200" rtl="0" algn="l">
              <a:lnSpc>
                <a:spcPct val="100000"/>
              </a:lnSpc>
              <a:spcBef>
                <a:spcPts val="0"/>
              </a:spcBef>
              <a:spcAft>
                <a:spcPts val="0"/>
              </a:spcAft>
              <a:buSzPts val="1440"/>
              <a:buNone/>
            </a:pPr>
            <a:r>
              <a:t/>
            </a:r>
            <a:endParaRPr>
              <a:solidFill>
                <a:schemeClr val="dk1"/>
              </a:solidFill>
            </a:endParaRPr>
          </a:p>
          <a:p>
            <a:pPr indent="-320040" lvl="0" marL="457200" rtl="0" algn="l">
              <a:lnSpc>
                <a:spcPct val="100000"/>
              </a:lnSpc>
              <a:spcBef>
                <a:spcPts val="0"/>
              </a:spcBef>
              <a:spcAft>
                <a:spcPts val="0"/>
              </a:spcAft>
              <a:buSzPts val="1440"/>
              <a:buChar char="►"/>
            </a:pPr>
            <a:r>
              <a:rPr lang="en-US">
                <a:solidFill>
                  <a:schemeClr val="dk1"/>
                </a:solidFill>
              </a:rPr>
              <a:t>V Kohli scored the highest runs in a single season.</a:t>
            </a:r>
            <a:endParaRPr>
              <a:solidFill>
                <a:schemeClr val="dk1"/>
              </a:solidFill>
            </a:endParaRPr>
          </a:p>
          <a:p>
            <a:pPr indent="-251459" lvl="0" marL="342900" rtl="0" algn="l">
              <a:lnSpc>
                <a:spcPct val="100000"/>
              </a:lnSpc>
              <a:spcBef>
                <a:spcPts val="0"/>
              </a:spcBef>
              <a:spcAft>
                <a:spcPts val="0"/>
              </a:spcAft>
              <a:buSzPts val="144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9"/>
          <p:cNvSpPr txBox="1"/>
          <p:nvPr>
            <p:ph type="title"/>
          </p:nvPr>
        </p:nvSpPr>
        <p:spPr>
          <a:xfrm>
            <a:off x="877625" y="614324"/>
            <a:ext cx="9038700" cy="827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Highest Total Boundaries</a:t>
            </a:r>
            <a:endParaRPr/>
          </a:p>
        </p:txBody>
      </p:sp>
      <p:sp>
        <p:nvSpPr>
          <p:cNvPr id="413" name="Google Shape;413;p39"/>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t/>
            </a:r>
            <a:endParaRPr/>
          </a:p>
        </p:txBody>
      </p:sp>
      <p:pic>
        <p:nvPicPr>
          <p:cNvPr id="414" name="Google Shape;414;p39"/>
          <p:cNvPicPr preferRelativeResize="0"/>
          <p:nvPr/>
        </p:nvPicPr>
        <p:blipFill rotWithShape="1">
          <a:blip r:embed="rId3">
            <a:alphaModFix/>
          </a:blip>
          <a:srcRect b="0" l="0" r="0" t="0"/>
          <a:stretch/>
        </p:blipFill>
        <p:spPr>
          <a:xfrm>
            <a:off x="493475" y="1781700"/>
            <a:ext cx="7221775" cy="4772025"/>
          </a:xfrm>
          <a:prstGeom prst="rect">
            <a:avLst/>
          </a:prstGeom>
          <a:noFill/>
          <a:ln>
            <a:noFill/>
          </a:ln>
        </p:spPr>
      </p:pic>
      <p:sp>
        <p:nvSpPr>
          <p:cNvPr id="415" name="Google Shape;415;p39"/>
          <p:cNvSpPr txBox="1"/>
          <p:nvPr/>
        </p:nvSpPr>
        <p:spPr>
          <a:xfrm flipH="1">
            <a:off x="7858125" y="2603500"/>
            <a:ext cx="4588800" cy="216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a:p>
            <a:pPr indent="-320040" lvl="0" marL="45720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chemeClr val="dk1"/>
                </a:solidFill>
                <a:latin typeface="Century Gothic"/>
                <a:ea typeface="Century Gothic"/>
                <a:cs typeface="Century Gothic"/>
                <a:sym typeface="Century Gothic"/>
              </a:rPr>
              <a:t>S Dhawan scored the highest number of fours.</a:t>
            </a:r>
            <a:endParaRPr b="0" i="0" sz="1800" u="none" cap="none" strike="noStrike">
              <a:solidFill>
                <a:schemeClr val="dk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accent1"/>
              </a:buClr>
              <a:buSzPts val="1800"/>
              <a:buFont typeface="Century Gothic"/>
              <a:buChar char="►"/>
            </a:pPr>
            <a:r>
              <a:rPr b="0" i="0" lang="en-US" sz="1800" u="none" cap="none" strike="noStrike">
                <a:solidFill>
                  <a:schemeClr val="dk1"/>
                </a:solidFill>
                <a:latin typeface="Century Gothic"/>
                <a:ea typeface="Century Gothic"/>
                <a:cs typeface="Century Gothic"/>
                <a:sym typeface="Century Gothic"/>
              </a:rPr>
              <a:t>CH Gayle has scored the highest number of sixes and total boundaries </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1"/>
          <p:cNvSpPr txBox="1"/>
          <p:nvPr>
            <p:ph type="title"/>
          </p:nvPr>
        </p:nvSpPr>
        <p:spPr>
          <a:xfrm>
            <a:off x="841504" y="58501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Runs distribution of each team in each season</a:t>
            </a:r>
            <a:endParaRPr/>
          </a:p>
        </p:txBody>
      </p:sp>
      <p:pic>
        <p:nvPicPr>
          <p:cNvPr id="421" name="Google Shape;421;p41"/>
          <p:cNvPicPr preferRelativeResize="0"/>
          <p:nvPr/>
        </p:nvPicPr>
        <p:blipFill rotWithShape="1">
          <a:blip r:embed="rId3">
            <a:alphaModFix/>
          </a:blip>
          <a:srcRect b="0" l="0" r="0" t="0"/>
          <a:stretch/>
        </p:blipFill>
        <p:spPr>
          <a:xfrm>
            <a:off x="394475" y="1412225"/>
            <a:ext cx="7535075" cy="5288075"/>
          </a:xfrm>
          <a:prstGeom prst="rect">
            <a:avLst/>
          </a:prstGeom>
          <a:noFill/>
          <a:ln>
            <a:noFill/>
          </a:ln>
        </p:spPr>
      </p:pic>
      <p:sp>
        <p:nvSpPr>
          <p:cNvPr id="422" name="Google Shape;422;p41"/>
          <p:cNvSpPr txBox="1"/>
          <p:nvPr/>
        </p:nvSpPr>
        <p:spPr>
          <a:xfrm flipH="1">
            <a:off x="7929600" y="2560650"/>
            <a:ext cx="4262400" cy="2719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a:p>
            <a:pPr indent="-320040" lvl="0" marL="45720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chemeClr val="dk1"/>
                </a:solidFill>
                <a:latin typeface="Century Gothic"/>
                <a:ea typeface="Century Gothic"/>
                <a:cs typeface="Century Gothic"/>
                <a:sym typeface="Century Gothic"/>
              </a:rPr>
              <a:t>Royal Challengers Bangalore is the only team to have scored more than 250 runs in a single innings.</a:t>
            </a:r>
            <a:endParaRPr b="0" i="0" sz="1800" u="none" cap="none" strike="noStrike">
              <a:solidFill>
                <a:schemeClr val="dk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accent1"/>
              </a:buClr>
              <a:buSzPts val="1800"/>
              <a:buFont typeface="Century Gothic"/>
              <a:buChar char="►"/>
            </a:pPr>
            <a:r>
              <a:rPr b="0" i="0" lang="en-US" sz="1800" u="none" cap="none" strike="noStrike">
                <a:solidFill>
                  <a:schemeClr val="dk1"/>
                </a:solidFill>
                <a:latin typeface="Century Gothic"/>
                <a:ea typeface="Century Gothic"/>
                <a:cs typeface="Century Gothic"/>
                <a:sym typeface="Century Gothic"/>
              </a:rPr>
              <a:t>All other teams have managed to score more than 200 runs at least once.</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105eb651cb0_3_139"/>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Total Boundaries of each team using Sankey Diagram</a:t>
            </a:r>
            <a:endParaRPr/>
          </a:p>
        </p:txBody>
      </p:sp>
      <p:sp>
        <p:nvSpPr>
          <p:cNvPr id="429" name="Google Shape;429;g105eb651cb0_3_139"/>
          <p:cNvSpPr txBox="1"/>
          <p:nvPr>
            <p:ph idx="1" type="body"/>
          </p:nvPr>
        </p:nvSpPr>
        <p:spPr>
          <a:xfrm>
            <a:off x="7585175" y="2603500"/>
            <a:ext cx="4237500" cy="3416400"/>
          </a:xfrm>
          <a:prstGeom prst="rect">
            <a:avLst/>
          </a:prstGeom>
          <a:noFill/>
          <a:ln>
            <a:noFill/>
          </a:ln>
        </p:spPr>
        <p:txBody>
          <a:bodyPr anchorCtr="0" anchor="t" bIns="45700" lIns="91425" spcFirstLastPara="1" rIns="91425" wrap="square" tIns="45700">
            <a:normAutofit lnSpcReduction="10000"/>
          </a:bodyPr>
          <a:lstStyle/>
          <a:p>
            <a:pPr indent="-320040" lvl="0" marL="457200" rtl="0" algn="l">
              <a:lnSpc>
                <a:spcPct val="100000"/>
              </a:lnSpc>
              <a:spcBef>
                <a:spcPts val="1000"/>
              </a:spcBef>
              <a:spcAft>
                <a:spcPts val="0"/>
              </a:spcAft>
              <a:buSzPts val="1440"/>
              <a:buChar char="►"/>
            </a:pPr>
            <a:r>
              <a:rPr lang="en-US"/>
              <a:t>The Sankey diagrams visualizes the no of boundaries scored by each team </a:t>
            </a:r>
            <a:endParaRPr/>
          </a:p>
          <a:p>
            <a:pPr indent="-320040" lvl="0" marL="457200" rtl="0" algn="l">
              <a:lnSpc>
                <a:spcPct val="100000"/>
              </a:lnSpc>
              <a:spcBef>
                <a:spcPts val="0"/>
              </a:spcBef>
              <a:spcAft>
                <a:spcPts val="0"/>
              </a:spcAft>
              <a:buSzPts val="1440"/>
              <a:buChar char="►"/>
            </a:pPr>
            <a:r>
              <a:rPr lang="en-US"/>
              <a:t>MI have scored highest no of boundaries among all teams</a:t>
            </a:r>
            <a:endParaRPr/>
          </a:p>
          <a:p>
            <a:pPr indent="-320040" lvl="0" marL="457200" rtl="0" algn="l">
              <a:lnSpc>
                <a:spcPct val="100000"/>
              </a:lnSpc>
              <a:spcBef>
                <a:spcPts val="0"/>
              </a:spcBef>
              <a:spcAft>
                <a:spcPts val="0"/>
              </a:spcAft>
              <a:buSzPts val="1440"/>
              <a:buChar char="►"/>
            </a:pPr>
            <a:r>
              <a:rPr lang="en-US"/>
              <a:t>GL, Kochi, RPS, PWI have scored less boundaries since they have played only limited seasons</a:t>
            </a:r>
            <a:endParaRPr/>
          </a:p>
          <a:p>
            <a:pPr indent="-320040" lvl="0" marL="457200" rtl="0" algn="l">
              <a:lnSpc>
                <a:spcPct val="100000"/>
              </a:lnSpc>
              <a:spcBef>
                <a:spcPts val="0"/>
              </a:spcBef>
              <a:spcAft>
                <a:spcPts val="0"/>
              </a:spcAft>
              <a:buSzPts val="1440"/>
              <a:buChar char="►"/>
            </a:pPr>
            <a:r>
              <a:rPr lang="en-US"/>
              <a:t>Among the regular teams, RR have scores least no of boundaries</a:t>
            </a:r>
            <a:endParaRPr/>
          </a:p>
          <a:p>
            <a:pPr indent="0" lvl="0" marL="0" rtl="0" algn="l">
              <a:lnSpc>
                <a:spcPct val="100000"/>
              </a:lnSpc>
              <a:spcBef>
                <a:spcPts val="1000"/>
              </a:spcBef>
              <a:spcAft>
                <a:spcPts val="0"/>
              </a:spcAft>
              <a:buSzPts val="1440"/>
              <a:buNone/>
            </a:pPr>
            <a:r>
              <a:t/>
            </a:r>
            <a:endParaRPr/>
          </a:p>
        </p:txBody>
      </p:sp>
      <p:pic>
        <p:nvPicPr>
          <p:cNvPr id="430" name="Google Shape;430;g105eb651cb0_3_139"/>
          <p:cNvPicPr preferRelativeResize="0"/>
          <p:nvPr/>
        </p:nvPicPr>
        <p:blipFill rotWithShape="1">
          <a:blip r:embed="rId3">
            <a:alphaModFix/>
          </a:blip>
          <a:srcRect b="0" l="0" r="0" t="0"/>
          <a:stretch/>
        </p:blipFill>
        <p:spPr>
          <a:xfrm>
            <a:off x="428200" y="2100275"/>
            <a:ext cx="6993976" cy="421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txBox="1"/>
          <p:nvPr>
            <p:ph type="title"/>
          </p:nvPr>
        </p:nvSpPr>
        <p:spPr>
          <a:xfrm>
            <a:off x="664475" y="601798"/>
            <a:ext cx="9252000" cy="6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Purple Cap Holders in each season</a:t>
            </a:r>
            <a:endParaRPr/>
          </a:p>
        </p:txBody>
      </p:sp>
      <p:pic>
        <p:nvPicPr>
          <p:cNvPr id="436" name="Google Shape;436;p42"/>
          <p:cNvPicPr preferRelativeResize="0"/>
          <p:nvPr/>
        </p:nvPicPr>
        <p:blipFill rotWithShape="1">
          <a:blip r:embed="rId3">
            <a:alphaModFix/>
          </a:blip>
          <a:srcRect b="0" l="0" r="0" t="0"/>
          <a:stretch/>
        </p:blipFill>
        <p:spPr>
          <a:xfrm>
            <a:off x="300900" y="1917150"/>
            <a:ext cx="7749675" cy="5067300"/>
          </a:xfrm>
          <a:prstGeom prst="rect">
            <a:avLst/>
          </a:prstGeom>
          <a:noFill/>
          <a:ln>
            <a:noFill/>
          </a:ln>
        </p:spPr>
      </p:pic>
      <p:sp>
        <p:nvSpPr>
          <p:cNvPr id="437" name="Google Shape;437;p42"/>
          <p:cNvSpPr txBox="1"/>
          <p:nvPr>
            <p:ph idx="1" type="body"/>
          </p:nvPr>
        </p:nvSpPr>
        <p:spPr>
          <a:xfrm>
            <a:off x="8500400" y="2482425"/>
            <a:ext cx="3260400" cy="2971500"/>
          </a:xfrm>
          <a:prstGeom prst="rect">
            <a:avLst/>
          </a:prstGeom>
          <a:noFill/>
          <a:ln>
            <a:noFill/>
          </a:ln>
        </p:spPr>
        <p:txBody>
          <a:bodyPr anchorCtr="0" anchor="t" bIns="45700" lIns="91425" spcFirstLastPara="1" rIns="91425" wrap="square" tIns="45700">
            <a:normAutofit lnSpcReduction="20000"/>
          </a:bodyPr>
          <a:lstStyle/>
          <a:p>
            <a:pPr indent="-251459" lvl="0" marL="342900" rtl="0" algn="l">
              <a:lnSpc>
                <a:spcPct val="100000"/>
              </a:lnSpc>
              <a:spcBef>
                <a:spcPts val="0"/>
              </a:spcBef>
              <a:spcAft>
                <a:spcPts val="0"/>
              </a:spcAft>
              <a:buSzPts val="1440"/>
              <a:buNone/>
            </a:pPr>
            <a:r>
              <a:t/>
            </a:r>
            <a:endParaRPr b="1" sz="2000"/>
          </a:p>
          <a:p>
            <a:pPr indent="-355600" lvl="0" marL="457200" rtl="0" algn="l">
              <a:lnSpc>
                <a:spcPct val="100000"/>
              </a:lnSpc>
              <a:spcBef>
                <a:spcPts val="0"/>
              </a:spcBef>
              <a:spcAft>
                <a:spcPts val="0"/>
              </a:spcAft>
              <a:buSzPts val="2000"/>
              <a:buChar char="►"/>
            </a:pPr>
            <a:r>
              <a:rPr lang="en-US" sz="2000">
                <a:solidFill>
                  <a:schemeClr val="dk1"/>
                </a:solidFill>
              </a:rPr>
              <a:t>Bowlers picking the highest wickets in a single season are awarded the “Purple Cap title”.</a:t>
            </a:r>
            <a:endParaRPr sz="2000">
              <a:solidFill>
                <a:schemeClr val="dk1"/>
              </a:solidFill>
            </a:endParaRPr>
          </a:p>
          <a:p>
            <a:pPr indent="0" lvl="0" marL="457200" rtl="0" algn="l">
              <a:lnSpc>
                <a:spcPct val="100000"/>
              </a:lnSpc>
              <a:spcBef>
                <a:spcPts val="0"/>
              </a:spcBef>
              <a:spcAft>
                <a:spcPts val="0"/>
              </a:spcAft>
              <a:buSzPts val="1440"/>
              <a:buNone/>
            </a:pPr>
            <a:r>
              <a:t/>
            </a:r>
            <a:endParaRPr sz="2000">
              <a:solidFill>
                <a:schemeClr val="dk1"/>
              </a:solidFill>
            </a:endParaRPr>
          </a:p>
          <a:p>
            <a:pPr indent="-355600" lvl="0" marL="457200" rtl="0" algn="l">
              <a:lnSpc>
                <a:spcPct val="100000"/>
              </a:lnSpc>
              <a:spcBef>
                <a:spcPts val="0"/>
              </a:spcBef>
              <a:spcAft>
                <a:spcPts val="0"/>
              </a:spcAft>
              <a:buSzPts val="2000"/>
              <a:buChar char="►"/>
            </a:pPr>
            <a:r>
              <a:rPr lang="en-US" sz="2000">
                <a:solidFill>
                  <a:schemeClr val="dk1"/>
                </a:solidFill>
              </a:rPr>
              <a:t>DJ Bravo picked up the highest number of wickets in a single season.</a:t>
            </a:r>
            <a:endParaRPr sz="2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4"/>
          <p:cNvSpPr txBox="1"/>
          <p:nvPr>
            <p:ph type="title"/>
          </p:nvPr>
        </p:nvSpPr>
        <p:spPr>
          <a:xfrm>
            <a:off x="1154950" y="710678"/>
            <a:ext cx="8761500" cy="970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3600"/>
              <a:buFont typeface="Century Gothic"/>
              <a:buNone/>
            </a:pPr>
            <a:r>
              <a:rPr lang="en-US"/>
              <a:t>Purple Cap Holders Using Circlify</a:t>
            </a:r>
            <a:endParaRPr/>
          </a:p>
          <a:p>
            <a:pPr indent="0" lvl="0" marL="0" rtl="0" algn="l">
              <a:lnSpc>
                <a:spcPct val="100000"/>
              </a:lnSpc>
              <a:spcBef>
                <a:spcPts val="0"/>
              </a:spcBef>
              <a:spcAft>
                <a:spcPts val="0"/>
              </a:spcAft>
              <a:buClr>
                <a:schemeClr val="lt2"/>
              </a:buClr>
              <a:buSzPts val="3600"/>
              <a:buFont typeface="Century Gothic"/>
              <a:buNone/>
            </a:pPr>
            <a:r>
              <a:t/>
            </a:r>
            <a:endParaRPr/>
          </a:p>
        </p:txBody>
      </p:sp>
      <p:pic>
        <p:nvPicPr>
          <p:cNvPr id="443" name="Google Shape;443;p44"/>
          <p:cNvPicPr preferRelativeResize="0"/>
          <p:nvPr/>
        </p:nvPicPr>
        <p:blipFill rotWithShape="1">
          <a:blip r:embed="rId3">
            <a:alphaModFix/>
          </a:blip>
          <a:srcRect b="0" l="0" r="0" t="0"/>
          <a:stretch/>
        </p:blipFill>
        <p:spPr>
          <a:xfrm>
            <a:off x="488950" y="1911525"/>
            <a:ext cx="7848475" cy="4607950"/>
          </a:xfrm>
          <a:prstGeom prst="rect">
            <a:avLst/>
          </a:prstGeom>
          <a:noFill/>
          <a:ln>
            <a:noFill/>
          </a:ln>
        </p:spPr>
      </p:pic>
      <p:sp>
        <p:nvSpPr>
          <p:cNvPr id="444" name="Google Shape;444;p44"/>
          <p:cNvSpPr txBox="1"/>
          <p:nvPr>
            <p:ph idx="1" type="body"/>
          </p:nvPr>
        </p:nvSpPr>
        <p:spPr>
          <a:xfrm>
            <a:off x="8500400" y="2281825"/>
            <a:ext cx="3260400" cy="4237800"/>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rPr b="1" lang="en-US" sz="2000"/>
              <a:t>Drawbacks:</a:t>
            </a:r>
            <a:endParaRPr b="1" sz="2000"/>
          </a:p>
          <a:p>
            <a:pPr indent="-251459" lvl="0" marL="342900" rtl="0" algn="l">
              <a:lnSpc>
                <a:spcPct val="100000"/>
              </a:lnSpc>
              <a:spcBef>
                <a:spcPts val="0"/>
              </a:spcBef>
              <a:spcAft>
                <a:spcPts val="0"/>
              </a:spcAft>
              <a:buSzPts val="1440"/>
              <a:buNone/>
            </a:pPr>
            <a:r>
              <a:t/>
            </a:r>
            <a:endParaRPr b="1" sz="2000"/>
          </a:p>
          <a:p>
            <a:pPr indent="-355600" lvl="0" marL="457200" rtl="0" algn="l">
              <a:lnSpc>
                <a:spcPct val="100000"/>
              </a:lnSpc>
              <a:spcBef>
                <a:spcPts val="0"/>
              </a:spcBef>
              <a:spcAft>
                <a:spcPts val="0"/>
              </a:spcAft>
              <a:buSzPts val="2000"/>
              <a:buChar char="►"/>
            </a:pPr>
            <a:r>
              <a:rPr lang="en-US" sz="2000">
                <a:solidFill>
                  <a:schemeClr val="dk1"/>
                </a:solidFill>
              </a:rPr>
              <a:t>Can’t visualize the area of circle as frequency which proves Steven’s Power Law. </a:t>
            </a:r>
            <a:endParaRPr sz="2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Runs Scored by all teams in all seasons  </a:t>
            </a:r>
            <a:endParaRPr/>
          </a:p>
        </p:txBody>
      </p:sp>
      <p:sp>
        <p:nvSpPr>
          <p:cNvPr id="450" name="Google Shape;450;p27"/>
          <p:cNvSpPr txBox="1"/>
          <p:nvPr>
            <p:ph idx="1" type="body"/>
          </p:nvPr>
        </p:nvSpPr>
        <p:spPr>
          <a:xfrm>
            <a:off x="7835925" y="2331975"/>
            <a:ext cx="4062300" cy="4124700"/>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rPr b="1" lang="en-US">
                <a:solidFill>
                  <a:schemeClr val="dk1"/>
                </a:solidFill>
              </a:rPr>
              <a:t>Insights</a:t>
            </a:r>
            <a:r>
              <a:rPr lang="en-US"/>
              <a:t>:</a:t>
            </a:r>
            <a:endParaRPr/>
          </a:p>
          <a:p>
            <a:pPr indent="-251459" lvl="0" marL="342900" rtl="0" algn="l">
              <a:lnSpc>
                <a:spcPct val="100000"/>
              </a:lnSpc>
              <a:spcBef>
                <a:spcPts val="0"/>
              </a:spcBef>
              <a:spcAft>
                <a:spcPts val="0"/>
              </a:spcAft>
              <a:buSzPts val="1440"/>
              <a:buNone/>
            </a:pPr>
            <a:r>
              <a:t/>
            </a:r>
            <a:endParaRPr/>
          </a:p>
          <a:p>
            <a:pPr indent="-320040" lvl="0" marL="457200" rtl="0" algn="l">
              <a:lnSpc>
                <a:spcPct val="100000"/>
              </a:lnSpc>
              <a:spcBef>
                <a:spcPts val="0"/>
              </a:spcBef>
              <a:spcAft>
                <a:spcPts val="0"/>
              </a:spcAft>
              <a:buSzPts val="1440"/>
              <a:buChar char="►"/>
            </a:pPr>
            <a:r>
              <a:rPr lang="en-US"/>
              <a:t>On an average 150-160 bin range has the most frequency in all seasons which means that most teams are scoring in that range.</a:t>
            </a:r>
            <a:endParaRPr/>
          </a:p>
          <a:p>
            <a:pPr indent="-251459" lvl="0" marL="342900" rtl="0" algn="l">
              <a:lnSpc>
                <a:spcPct val="100000"/>
              </a:lnSpc>
              <a:spcBef>
                <a:spcPts val="0"/>
              </a:spcBef>
              <a:spcAft>
                <a:spcPts val="0"/>
              </a:spcAft>
              <a:buSzPts val="1440"/>
              <a:buNone/>
            </a:pPr>
            <a:r>
              <a:t/>
            </a:r>
            <a:endParaRPr/>
          </a:p>
        </p:txBody>
      </p:sp>
      <p:pic>
        <p:nvPicPr>
          <p:cNvPr id="451" name="Google Shape;451;p27"/>
          <p:cNvPicPr preferRelativeResize="0"/>
          <p:nvPr/>
        </p:nvPicPr>
        <p:blipFill rotWithShape="1">
          <a:blip r:embed="rId3">
            <a:alphaModFix/>
          </a:blip>
          <a:srcRect b="0" l="0" r="0" t="0"/>
          <a:stretch/>
        </p:blipFill>
        <p:spPr>
          <a:xfrm>
            <a:off x="514050" y="2106275"/>
            <a:ext cx="6995901" cy="2382149"/>
          </a:xfrm>
          <a:prstGeom prst="rect">
            <a:avLst/>
          </a:prstGeom>
          <a:noFill/>
          <a:ln>
            <a:noFill/>
          </a:ln>
        </p:spPr>
      </p:pic>
      <p:pic>
        <p:nvPicPr>
          <p:cNvPr id="452" name="Google Shape;452;p27"/>
          <p:cNvPicPr preferRelativeResize="0"/>
          <p:nvPr/>
        </p:nvPicPr>
        <p:blipFill rotWithShape="1">
          <a:blip r:embed="rId4">
            <a:alphaModFix/>
          </a:blip>
          <a:srcRect b="0" l="0" r="0" t="0"/>
          <a:stretch/>
        </p:blipFill>
        <p:spPr>
          <a:xfrm>
            <a:off x="514050" y="4563650"/>
            <a:ext cx="6995901" cy="216828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6"/>
          <p:cNvSpPr txBox="1"/>
          <p:nvPr>
            <p:ph type="title"/>
          </p:nvPr>
        </p:nvSpPr>
        <p:spPr>
          <a:xfrm>
            <a:off x="1090700" y="727173"/>
            <a:ext cx="8825700" cy="953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Highest Percentage of wins by a team</a:t>
            </a:r>
            <a:endParaRPr/>
          </a:p>
        </p:txBody>
      </p:sp>
      <p:sp>
        <p:nvSpPr>
          <p:cNvPr id="458" name="Google Shape;458;p26"/>
          <p:cNvSpPr txBox="1"/>
          <p:nvPr>
            <p:ph idx="1" type="body"/>
          </p:nvPr>
        </p:nvSpPr>
        <p:spPr>
          <a:xfrm>
            <a:off x="8074125" y="2344500"/>
            <a:ext cx="3861600" cy="3849000"/>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rPr b="1" lang="en-US">
                <a:solidFill>
                  <a:schemeClr val="dk1"/>
                </a:solidFill>
              </a:rPr>
              <a:t>Insights</a:t>
            </a:r>
            <a:r>
              <a:rPr lang="en-US"/>
              <a:t>:</a:t>
            </a:r>
            <a:endParaRPr/>
          </a:p>
          <a:p>
            <a:pPr indent="-251459" lvl="0" marL="342900" rtl="0" algn="l">
              <a:lnSpc>
                <a:spcPct val="100000"/>
              </a:lnSpc>
              <a:spcBef>
                <a:spcPts val="0"/>
              </a:spcBef>
              <a:spcAft>
                <a:spcPts val="0"/>
              </a:spcAft>
              <a:buSzPts val="1440"/>
              <a:buNone/>
            </a:pPr>
            <a:r>
              <a:t/>
            </a:r>
            <a:endParaRPr/>
          </a:p>
          <a:p>
            <a:pPr indent="-320040" lvl="0" marL="457200" rtl="0" algn="l">
              <a:lnSpc>
                <a:spcPct val="100000"/>
              </a:lnSpc>
              <a:spcBef>
                <a:spcPts val="0"/>
              </a:spcBef>
              <a:spcAft>
                <a:spcPts val="0"/>
              </a:spcAft>
              <a:buSzPts val="1440"/>
              <a:buChar char="►"/>
            </a:pPr>
            <a:r>
              <a:rPr lang="en-US"/>
              <a:t>CSK has the highest successful win rate on their home ground.</a:t>
            </a:r>
            <a:endParaRPr/>
          </a:p>
          <a:p>
            <a:pPr indent="-320040" lvl="0" marL="457200" rtl="0" algn="l">
              <a:lnSpc>
                <a:spcPct val="100000"/>
              </a:lnSpc>
              <a:spcBef>
                <a:spcPts val="0"/>
              </a:spcBef>
              <a:spcAft>
                <a:spcPts val="0"/>
              </a:spcAft>
              <a:buSzPts val="1440"/>
              <a:buChar char="►"/>
            </a:pPr>
            <a:r>
              <a:rPr lang="en-US"/>
              <a:t>CSK and MI are good performing teams on any given scenario.</a:t>
            </a:r>
            <a:endParaRPr/>
          </a:p>
        </p:txBody>
      </p:sp>
      <p:pic>
        <p:nvPicPr>
          <p:cNvPr id="459" name="Google Shape;459;p26"/>
          <p:cNvPicPr preferRelativeResize="0"/>
          <p:nvPr/>
        </p:nvPicPr>
        <p:blipFill rotWithShape="1">
          <a:blip r:embed="rId3">
            <a:alphaModFix/>
          </a:blip>
          <a:srcRect b="0" l="0" r="0" t="0"/>
          <a:stretch/>
        </p:blipFill>
        <p:spPr>
          <a:xfrm>
            <a:off x="777325" y="2294350"/>
            <a:ext cx="7058599" cy="4363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05eb651cb0_0_18"/>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Problem Statement</a:t>
            </a:r>
            <a:endParaRPr/>
          </a:p>
          <a:p>
            <a:pPr indent="0" lvl="0" marL="0" rtl="0" algn="l">
              <a:lnSpc>
                <a:spcPct val="100000"/>
              </a:lnSpc>
              <a:spcBef>
                <a:spcPts val="0"/>
              </a:spcBef>
              <a:spcAft>
                <a:spcPts val="0"/>
              </a:spcAft>
              <a:buSzPts val="1800"/>
              <a:buNone/>
            </a:pPr>
            <a:r>
              <a:t/>
            </a:r>
            <a:endParaRPr/>
          </a:p>
        </p:txBody>
      </p:sp>
      <p:sp>
        <p:nvSpPr>
          <p:cNvPr id="270" name="Google Shape;270;g105eb651cb0_0_18"/>
          <p:cNvSpPr txBox="1"/>
          <p:nvPr>
            <p:ph idx="1" type="body"/>
          </p:nvPr>
        </p:nvSpPr>
        <p:spPr>
          <a:xfrm>
            <a:off x="685800" y="2281325"/>
            <a:ext cx="10694400" cy="3710400"/>
          </a:xfrm>
          <a:prstGeom prst="rect">
            <a:avLst/>
          </a:prstGeom>
          <a:noFill/>
          <a:ln>
            <a:noFill/>
          </a:ln>
        </p:spPr>
        <p:txBody>
          <a:bodyPr anchorCtr="0" anchor="t" bIns="45700" lIns="91425" spcFirstLastPara="1" rIns="91425" wrap="square" tIns="45700">
            <a:normAutofit fontScale="32500"/>
          </a:bodyPr>
          <a:lstStyle/>
          <a:p>
            <a:pPr indent="0" lvl="0" marL="0" rtl="0" algn="l">
              <a:lnSpc>
                <a:spcPct val="115000"/>
              </a:lnSpc>
              <a:spcBef>
                <a:spcPts val="1000"/>
              </a:spcBef>
              <a:spcAft>
                <a:spcPts val="0"/>
              </a:spcAft>
              <a:buSzPct val="221538"/>
              <a:buNone/>
            </a:pPr>
            <a:r>
              <a:t/>
            </a:r>
            <a:endParaRPr sz="2000">
              <a:solidFill>
                <a:schemeClr val="dk1"/>
              </a:solidFill>
            </a:endParaRPr>
          </a:p>
          <a:p>
            <a:pPr indent="-342947" lvl="0" marL="342900" rtl="0" algn="l">
              <a:lnSpc>
                <a:spcPct val="115000"/>
              </a:lnSpc>
              <a:spcBef>
                <a:spcPts val="1000"/>
              </a:spcBef>
              <a:spcAft>
                <a:spcPts val="0"/>
              </a:spcAft>
              <a:buSzPct val="100000"/>
              <a:buChar char="►"/>
            </a:pPr>
            <a:r>
              <a:rPr lang="en-US" sz="6150">
                <a:solidFill>
                  <a:schemeClr val="dk1"/>
                </a:solidFill>
              </a:rPr>
              <a:t>As part of this project we are trying to visualize the different statistics like</a:t>
            </a:r>
            <a:endParaRPr sz="6150">
              <a:solidFill>
                <a:schemeClr val="dk1"/>
              </a:solidFill>
            </a:endParaRPr>
          </a:p>
          <a:p>
            <a:pPr indent="-321277" lvl="1" marL="742950" rtl="0" algn="l">
              <a:lnSpc>
                <a:spcPct val="115000"/>
              </a:lnSpc>
              <a:spcBef>
                <a:spcPts val="0"/>
              </a:spcBef>
              <a:spcAft>
                <a:spcPts val="0"/>
              </a:spcAft>
              <a:buClr>
                <a:schemeClr val="dk1"/>
              </a:buClr>
              <a:buSzPct val="100000"/>
              <a:buAutoNum type="alphaLcPeriod"/>
            </a:pPr>
            <a:r>
              <a:rPr lang="en-US" sz="6150">
                <a:solidFill>
                  <a:schemeClr val="dk1"/>
                </a:solidFill>
              </a:rPr>
              <a:t>Team statistics</a:t>
            </a:r>
            <a:endParaRPr sz="6150">
              <a:solidFill>
                <a:schemeClr val="dk1"/>
              </a:solidFill>
            </a:endParaRPr>
          </a:p>
          <a:p>
            <a:pPr indent="-321277" lvl="1" marL="742950" rtl="0" algn="l">
              <a:lnSpc>
                <a:spcPct val="115000"/>
              </a:lnSpc>
              <a:spcBef>
                <a:spcPts val="0"/>
              </a:spcBef>
              <a:spcAft>
                <a:spcPts val="0"/>
              </a:spcAft>
              <a:buClr>
                <a:schemeClr val="dk1"/>
              </a:buClr>
              <a:buSzPct val="100000"/>
              <a:buAutoNum type="alphaLcPeriod"/>
            </a:pPr>
            <a:r>
              <a:rPr lang="en-US" sz="6150">
                <a:solidFill>
                  <a:schemeClr val="dk1"/>
                </a:solidFill>
              </a:rPr>
              <a:t>Player statistics</a:t>
            </a:r>
            <a:endParaRPr sz="6150">
              <a:solidFill>
                <a:schemeClr val="dk1"/>
              </a:solidFill>
            </a:endParaRPr>
          </a:p>
          <a:p>
            <a:pPr indent="-321277" lvl="1" marL="742950" rtl="0" algn="l">
              <a:lnSpc>
                <a:spcPct val="115000"/>
              </a:lnSpc>
              <a:spcBef>
                <a:spcPts val="0"/>
              </a:spcBef>
              <a:spcAft>
                <a:spcPts val="0"/>
              </a:spcAft>
              <a:buClr>
                <a:schemeClr val="dk1"/>
              </a:buClr>
              <a:buSzPct val="100000"/>
              <a:buAutoNum type="alphaLcPeriod"/>
            </a:pPr>
            <a:r>
              <a:rPr lang="en-US" sz="6150">
                <a:solidFill>
                  <a:schemeClr val="dk1"/>
                </a:solidFill>
              </a:rPr>
              <a:t>Venue statistics</a:t>
            </a:r>
            <a:endParaRPr sz="6150">
              <a:solidFill>
                <a:schemeClr val="dk1"/>
              </a:solidFill>
            </a:endParaRPr>
          </a:p>
          <a:p>
            <a:pPr indent="-321277" lvl="1" marL="742950" rtl="0" algn="l">
              <a:lnSpc>
                <a:spcPct val="115000"/>
              </a:lnSpc>
              <a:spcBef>
                <a:spcPts val="0"/>
              </a:spcBef>
              <a:spcAft>
                <a:spcPts val="0"/>
              </a:spcAft>
              <a:buClr>
                <a:schemeClr val="dk1"/>
              </a:buClr>
              <a:buSzPct val="100000"/>
              <a:buAutoNum type="alphaLcPeriod"/>
            </a:pPr>
            <a:r>
              <a:rPr lang="en-US" sz="6150">
                <a:solidFill>
                  <a:schemeClr val="dk1"/>
                </a:solidFill>
              </a:rPr>
              <a:t>Season statistics</a:t>
            </a:r>
            <a:endParaRPr sz="6150">
              <a:solidFill>
                <a:schemeClr val="dk1"/>
              </a:solidFill>
            </a:endParaRPr>
          </a:p>
          <a:p>
            <a:pPr indent="-342947" lvl="0" marL="342900" rtl="0" algn="l">
              <a:lnSpc>
                <a:spcPct val="115000"/>
              </a:lnSpc>
              <a:spcBef>
                <a:spcPts val="1000"/>
              </a:spcBef>
              <a:spcAft>
                <a:spcPts val="0"/>
              </a:spcAft>
              <a:buSzPct val="100000"/>
              <a:buChar char="►"/>
            </a:pPr>
            <a:r>
              <a:rPr lang="en-US" sz="6150">
                <a:solidFill>
                  <a:schemeClr val="dk1"/>
                </a:solidFill>
              </a:rPr>
              <a:t>All these statistics being visualized are from seasons 2008-2020.</a:t>
            </a:r>
            <a:endParaRPr sz="6150">
              <a:solidFill>
                <a:schemeClr val="dk1"/>
              </a:solidFill>
            </a:endParaRPr>
          </a:p>
          <a:p>
            <a:pPr indent="0" lvl="0" marL="0" rtl="0" algn="l">
              <a:lnSpc>
                <a:spcPct val="115000"/>
              </a:lnSpc>
              <a:spcBef>
                <a:spcPts val="1000"/>
              </a:spcBef>
              <a:spcAft>
                <a:spcPts val="0"/>
              </a:spcAft>
              <a:buSzPct val="221538"/>
              <a:buNone/>
            </a:pPr>
            <a:r>
              <a:t/>
            </a:r>
            <a:endParaRPr sz="2000">
              <a:solidFill>
                <a:schemeClr val="dk1"/>
              </a:solidFill>
            </a:endParaRPr>
          </a:p>
          <a:p>
            <a:pPr indent="0" lvl="0" marL="342900" rtl="0" algn="l">
              <a:lnSpc>
                <a:spcPct val="100000"/>
              </a:lnSpc>
              <a:spcBef>
                <a:spcPts val="1000"/>
              </a:spcBef>
              <a:spcAft>
                <a:spcPts val="0"/>
              </a:spcAft>
              <a:buSzPct val="221538"/>
              <a:buNone/>
            </a:pPr>
            <a:r>
              <a:t/>
            </a:r>
            <a:endParaRPr sz="2000">
              <a:solidFill>
                <a:schemeClr val="dk1"/>
              </a:solidFill>
            </a:endParaRPr>
          </a:p>
          <a:p>
            <a:pPr indent="0" lvl="0" marL="0" rtl="0" algn="l">
              <a:lnSpc>
                <a:spcPct val="100000"/>
              </a:lnSpc>
              <a:spcBef>
                <a:spcPts val="1000"/>
              </a:spcBef>
              <a:spcAft>
                <a:spcPts val="0"/>
              </a:spcAft>
              <a:buSzPct val="246153"/>
              <a:buNone/>
            </a:pPr>
            <a:r>
              <a:t/>
            </a:r>
            <a:endParaRPr/>
          </a:p>
          <a:p>
            <a:pPr indent="0" lvl="0" marL="0" rtl="0" algn="l">
              <a:lnSpc>
                <a:spcPct val="100000"/>
              </a:lnSpc>
              <a:spcBef>
                <a:spcPts val="1000"/>
              </a:spcBef>
              <a:spcAft>
                <a:spcPts val="0"/>
              </a:spcAft>
              <a:buSzPct val="246153"/>
              <a:buNone/>
            </a:pPr>
            <a:r>
              <a:t/>
            </a:r>
            <a:endParaRPr/>
          </a:p>
          <a:p>
            <a:pPr indent="0" lvl="0" marL="0" rtl="0" algn="l">
              <a:lnSpc>
                <a:spcPct val="100000"/>
              </a:lnSpc>
              <a:spcBef>
                <a:spcPts val="1000"/>
              </a:spcBef>
              <a:spcAft>
                <a:spcPts val="0"/>
              </a:spcAft>
              <a:buSzPct val="246153"/>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Half centuries and Centuries</a:t>
            </a:r>
            <a:endParaRPr/>
          </a:p>
          <a:p>
            <a:pPr indent="0" lvl="0" marL="0" rtl="0" algn="l">
              <a:lnSpc>
                <a:spcPct val="100000"/>
              </a:lnSpc>
              <a:spcBef>
                <a:spcPts val="0"/>
              </a:spcBef>
              <a:spcAft>
                <a:spcPts val="0"/>
              </a:spcAft>
              <a:buClr>
                <a:schemeClr val="lt2"/>
              </a:buClr>
              <a:buSzPts val="3600"/>
              <a:buFont typeface="Century Gothic"/>
              <a:buNone/>
            </a:pPr>
            <a:r>
              <a:t/>
            </a:r>
            <a:endParaRPr/>
          </a:p>
        </p:txBody>
      </p:sp>
      <p:pic>
        <p:nvPicPr>
          <p:cNvPr id="465" name="Google Shape;465;p47"/>
          <p:cNvPicPr preferRelativeResize="0"/>
          <p:nvPr/>
        </p:nvPicPr>
        <p:blipFill rotWithShape="1">
          <a:blip r:embed="rId3">
            <a:alphaModFix/>
          </a:blip>
          <a:srcRect b="0" l="0" r="0" t="0"/>
          <a:stretch/>
        </p:blipFill>
        <p:spPr>
          <a:xfrm>
            <a:off x="500675" y="1827625"/>
            <a:ext cx="5730450" cy="4846900"/>
          </a:xfrm>
          <a:prstGeom prst="rect">
            <a:avLst/>
          </a:prstGeom>
          <a:noFill/>
          <a:ln>
            <a:noFill/>
          </a:ln>
        </p:spPr>
      </p:pic>
      <p:pic>
        <p:nvPicPr>
          <p:cNvPr id="466" name="Google Shape;466;p47"/>
          <p:cNvPicPr preferRelativeResize="0"/>
          <p:nvPr/>
        </p:nvPicPr>
        <p:blipFill rotWithShape="1">
          <a:blip r:embed="rId4">
            <a:alphaModFix/>
          </a:blip>
          <a:srcRect b="0" l="0" r="0" t="0"/>
          <a:stretch/>
        </p:blipFill>
        <p:spPr>
          <a:xfrm>
            <a:off x="6231125" y="1827625"/>
            <a:ext cx="5656075" cy="4566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Teams winning Toss</a:t>
            </a:r>
            <a:endParaRPr/>
          </a:p>
        </p:txBody>
      </p:sp>
      <p:pic>
        <p:nvPicPr>
          <p:cNvPr id="472" name="Google Shape;472;p50"/>
          <p:cNvPicPr preferRelativeResize="0"/>
          <p:nvPr/>
        </p:nvPicPr>
        <p:blipFill rotWithShape="1">
          <a:blip r:embed="rId3">
            <a:alphaModFix/>
          </a:blip>
          <a:srcRect b="0" l="0" r="0" t="0"/>
          <a:stretch/>
        </p:blipFill>
        <p:spPr>
          <a:xfrm>
            <a:off x="6265285" y="2603500"/>
            <a:ext cx="5926714" cy="3212350"/>
          </a:xfrm>
          <a:prstGeom prst="rect">
            <a:avLst/>
          </a:prstGeom>
          <a:noFill/>
          <a:ln>
            <a:noFill/>
          </a:ln>
        </p:spPr>
      </p:pic>
      <p:pic>
        <p:nvPicPr>
          <p:cNvPr id="473" name="Google Shape;473;p50"/>
          <p:cNvPicPr preferRelativeResize="0"/>
          <p:nvPr/>
        </p:nvPicPr>
        <p:blipFill rotWithShape="1">
          <a:blip r:embed="rId4">
            <a:alphaModFix/>
          </a:blip>
          <a:srcRect b="0" l="0" r="0" t="0"/>
          <a:stretch/>
        </p:blipFill>
        <p:spPr>
          <a:xfrm>
            <a:off x="440775" y="2692637"/>
            <a:ext cx="5960475" cy="3034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2"/>
          <p:cNvSpPr txBox="1"/>
          <p:nvPr>
            <p:ph type="title"/>
          </p:nvPr>
        </p:nvSpPr>
        <p:spPr>
          <a:xfrm>
            <a:off x="852550" y="456097"/>
            <a:ext cx="9063900" cy="104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Successful venues for defending and chasing</a:t>
            </a:r>
            <a:endParaRPr/>
          </a:p>
        </p:txBody>
      </p:sp>
      <p:sp>
        <p:nvSpPr>
          <p:cNvPr id="479" name="Google Shape;479;p52"/>
          <p:cNvSpPr txBox="1"/>
          <p:nvPr>
            <p:ph idx="1" type="body"/>
          </p:nvPr>
        </p:nvSpPr>
        <p:spPr>
          <a:xfrm>
            <a:off x="7848450" y="2419725"/>
            <a:ext cx="4112400" cy="3886500"/>
          </a:xfrm>
          <a:prstGeom prst="rect">
            <a:avLst/>
          </a:prstGeom>
          <a:noFill/>
          <a:ln>
            <a:noFill/>
          </a:ln>
        </p:spPr>
        <p:txBody>
          <a:bodyPr anchorCtr="0" anchor="t" bIns="45700" lIns="91425" spcFirstLastPara="1" rIns="91425" wrap="square" tIns="45700">
            <a:normAutofit lnSpcReduction="10000"/>
          </a:bodyPr>
          <a:lstStyle/>
          <a:p>
            <a:pPr indent="-320040" lvl="0" marL="457200" rtl="0" algn="l">
              <a:lnSpc>
                <a:spcPct val="115000"/>
              </a:lnSpc>
              <a:spcBef>
                <a:spcPts val="0"/>
              </a:spcBef>
              <a:spcAft>
                <a:spcPts val="0"/>
              </a:spcAft>
              <a:buSzPts val="1440"/>
              <a:buChar char="►"/>
            </a:pPr>
            <a:r>
              <a:rPr lang="en-US"/>
              <a:t>We can see that most of the venues have the successful chase percent which clearly proves why most of the teams choose to bowl first.</a:t>
            </a:r>
            <a:endParaRPr/>
          </a:p>
          <a:p>
            <a:pPr indent="0" lvl="0" marL="457200" rtl="0" algn="l">
              <a:lnSpc>
                <a:spcPct val="115000"/>
              </a:lnSpc>
              <a:spcBef>
                <a:spcPts val="0"/>
              </a:spcBef>
              <a:spcAft>
                <a:spcPts val="0"/>
              </a:spcAft>
              <a:buSzPts val="1440"/>
              <a:buNone/>
            </a:pPr>
            <a:r>
              <a:t/>
            </a:r>
            <a:endParaRPr/>
          </a:p>
          <a:p>
            <a:pPr indent="-320040" lvl="0" marL="457200" rtl="0" algn="l">
              <a:lnSpc>
                <a:spcPct val="115000"/>
              </a:lnSpc>
              <a:spcBef>
                <a:spcPts val="0"/>
              </a:spcBef>
              <a:spcAft>
                <a:spcPts val="0"/>
              </a:spcAft>
              <a:buSzPts val="1440"/>
              <a:buChar char="►"/>
            </a:pPr>
            <a:r>
              <a:rPr lang="en-US"/>
              <a:t>We can also see that there are three venues with most successful defend percent and Chennai is one of them which proves why CSK chooses to bat first when they win the toss.</a:t>
            </a:r>
            <a:endParaRPr/>
          </a:p>
          <a:p>
            <a:pPr indent="0" lvl="0" marL="457200" rtl="0" algn="l">
              <a:lnSpc>
                <a:spcPct val="100000"/>
              </a:lnSpc>
              <a:spcBef>
                <a:spcPts val="0"/>
              </a:spcBef>
              <a:spcAft>
                <a:spcPts val="0"/>
              </a:spcAft>
              <a:buSzPts val="1440"/>
              <a:buNone/>
            </a:pPr>
            <a:r>
              <a:t/>
            </a:r>
            <a:endParaRPr/>
          </a:p>
        </p:txBody>
      </p:sp>
      <p:pic>
        <p:nvPicPr>
          <p:cNvPr id="480" name="Google Shape;480;p52"/>
          <p:cNvPicPr preferRelativeResize="0"/>
          <p:nvPr/>
        </p:nvPicPr>
        <p:blipFill rotWithShape="1">
          <a:blip r:embed="rId3">
            <a:alphaModFix/>
          </a:blip>
          <a:srcRect b="0" l="0" r="0" t="0"/>
          <a:stretch/>
        </p:blipFill>
        <p:spPr>
          <a:xfrm>
            <a:off x="476425" y="2281825"/>
            <a:ext cx="6920676" cy="4244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105eb651cb0_3_121"/>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Beeswarm plot for Team and their total runs for all seasons</a:t>
            </a:r>
            <a:endParaRPr/>
          </a:p>
          <a:p>
            <a:pPr indent="0" lvl="0" marL="0" rtl="0" algn="l">
              <a:lnSpc>
                <a:spcPct val="100000"/>
              </a:lnSpc>
              <a:spcBef>
                <a:spcPts val="0"/>
              </a:spcBef>
              <a:spcAft>
                <a:spcPts val="0"/>
              </a:spcAft>
              <a:buSzPts val="1800"/>
              <a:buNone/>
            </a:pPr>
            <a:r>
              <a:t/>
            </a:r>
            <a:endParaRPr/>
          </a:p>
        </p:txBody>
      </p:sp>
      <p:pic>
        <p:nvPicPr>
          <p:cNvPr id="487" name="Google Shape;487;g105eb651cb0_3_121"/>
          <p:cNvPicPr preferRelativeResize="0"/>
          <p:nvPr/>
        </p:nvPicPr>
        <p:blipFill rotWithShape="1">
          <a:blip r:embed="rId3">
            <a:alphaModFix/>
          </a:blip>
          <a:srcRect b="0" l="0" r="0" t="0"/>
          <a:stretch/>
        </p:blipFill>
        <p:spPr>
          <a:xfrm>
            <a:off x="647475" y="2168975"/>
            <a:ext cx="5997401" cy="4488426"/>
          </a:xfrm>
          <a:prstGeom prst="rect">
            <a:avLst/>
          </a:prstGeom>
          <a:noFill/>
          <a:ln>
            <a:noFill/>
          </a:ln>
        </p:spPr>
      </p:pic>
      <p:sp>
        <p:nvSpPr>
          <p:cNvPr id="488" name="Google Shape;488;g105eb651cb0_3_121"/>
          <p:cNvSpPr txBox="1"/>
          <p:nvPr/>
        </p:nvSpPr>
        <p:spPr>
          <a:xfrm flipH="1">
            <a:off x="6447850" y="2457350"/>
            <a:ext cx="5475300" cy="1736100"/>
          </a:xfrm>
          <a:prstGeom prst="rect">
            <a:avLst/>
          </a:prstGeom>
          <a:noFill/>
          <a:ln>
            <a:noFill/>
          </a:ln>
        </p:spPr>
        <p:txBody>
          <a:bodyPr anchorCtr="0" anchor="t" bIns="91425" lIns="91425" spcFirstLastPara="1" rIns="91425" wrap="square" tIns="91425">
            <a:spAutoFit/>
          </a:bodyPr>
          <a:lstStyle/>
          <a:p>
            <a:pPr indent="-320040" lvl="0" marL="457200" marR="0" rtl="0" algn="l">
              <a:lnSpc>
                <a:spcPct val="115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The Beeswarm plot shows the distribution of runs for each team across all seasons.</a:t>
            </a:r>
            <a:endParaRPr b="0" i="0" sz="1800" u="none" cap="none" strike="noStrike">
              <a:solidFill>
                <a:srgbClr val="3F3F3F"/>
              </a:solidFill>
              <a:latin typeface="Century Gothic"/>
              <a:ea typeface="Century Gothic"/>
              <a:cs typeface="Century Gothic"/>
              <a:sym typeface="Century Gothic"/>
            </a:endParaRPr>
          </a:p>
          <a:p>
            <a:pPr indent="-342900" lvl="0" marL="457200" marR="0" rtl="0" algn="l">
              <a:lnSpc>
                <a:spcPct val="115000"/>
              </a:lnSpc>
              <a:spcBef>
                <a:spcPts val="0"/>
              </a:spcBef>
              <a:spcAft>
                <a:spcPts val="0"/>
              </a:spcAft>
              <a:buClr>
                <a:schemeClr val="accent1"/>
              </a:buClr>
              <a:buSzPts val="1800"/>
              <a:buFont typeface="Century Gothic"/>
              <a:buChar char="►"/>
            </a:pPr>
            <a:r>
              <a:rPr b="0" i="0" lang="en-US" sz="1800" u="none" cap="none" strike="noStrike">
                <a:solidFill>
                  <a:srgbClr val="3F3F3F"/>
                </a:solidFill>
                <a:latin typeface="Century Gothic"/>
                <a:ea typeface="Century Gothic"/>
                <a:cs typeface="Century Gothic"/>
                <a:sym typeface="Century Gothic"/>
              </a:rPr>
              <a:t>We can see that 150-200 runs has the highest frequency range with respect to the total runs of a team</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105eb651cb0_3_57"/>
          <p:cNvSpPr txBox="1"/>
          <p:nvPr>
            <p:ph type="title"/>
          </p:nvPr>
        </p:nvSpPr>
        <p:spPr>
          <a:xfrm>
            <a:off x="839300" y="551652"/>
            <a:ext cx="9077100" cy="714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Season Overview</a:t>
            </a:r>
            <a:endParaRPr/>
          </a:p>
        </p:txBody>
      </p:sp>
      <p:pic>
        <p:nvPicPr>
          <p:cNvPr id="495" name="Google Shape;495;g105eb651cb0_3_57"/>
          <p:cNvPicPr preferRelativeResize="0"/>
          <p:nvPr/>
        </p:nvPicPr>
        <p:blipFill rotWithShape="1">
          <a:blip r:embed="rId3">
            <a:alphaModFix/>
          </a:blip>
          <a:srcRect b="0" l="0" r="0" t="0"/>
          <a:stretch/>
        </p:blipFill>
        <p:spPr>
          <a:xfrm>
            <a:off x="488950" y="1426075"/>
            <a:ext cx="11271200" cy="5330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105eb651cb0_3_65"/>
          <p:cNvSpPr txBox="1"/>
          <p:nvPr>
            <p:ph type="title"/>
          </p:nvPr>
        </p:nvSpPr>
        <p:spPr>
          <a:xfrm>
            <a:off x="839300" y="551652"/>
            <a:ext cx="9077100" cy="714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Season Stats</a:t>
            </a:r>
            <a:endParaRPr/>
          </a:p>
        </p:txBody>
      </p:sp>
      <p:pic>
        <p:nvPicPr>
          <p:cNvPr id="502" name="Google Shape;502;g105eb651cb0_3_65"/>
          <p:cNvPicPr preferRelativeResize="0"/>
          <p:nvPr/>
        </p:nvPicPr>
        <p:blipFill rotWithShape="1">
          <a:blip r:embed="rId3">
            <a:alphaModFix/>
          </a:blip>
          <a:srcRect b="0" l="0" r="0" t="0"/>
          <a:stretch/>
        </p:blipFill>
        <p:spPr>
          <a:xfrm>
            <a:off x="488950" y="1426075"/>
            <a:ext cx="11208526" cy="5330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105eb651cb0_3_71"/>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Libraries &amp; Links </a:t>
            </a:r>
            <a:endParaRPr/>
          </a:p>
        </p:txBody>
      </p:sp>
      <p:sp>
        <p:nvSpPr>
          <p:cNvPr id="509" name="Google Shape;509;g105eb651cb0_3_71"/>
          <p:cNvSpPr txBox="1"/>
          <p:nvPr>
            <p:ph idx="1" type="body"/>
          </p:nvPr>
        </p:nvSpPr>
        <p:spPr>
          <a:xfrm>
            <a:off x="501500" y="2954700"/>
            <a:ext cx="5938200" cy="3439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SzPts val="1440"/>
              <a:buNone/>
            </a:pPr>
            <a:r>
              <a:rPr b="1" lang="en-US" sz="2000">
                <a:solidFill>
                  <a:schemeClr val="dk1"/>
                </a:solidFill>
              </a:rPr>
              <a:t>Libraries Used in project : </a:t>
            </a:r>
            <a:endParaRPr b="1" sz="2000">
              <a:solidFill>
                <a:schemeClr val="dk1"/>
              </a:solidFill>
            </a:endParaRPr>
          </a:p>
          <a:p>
            <a:pPr indent="-355600" lvl="0" marL="457200" rtl="0" algn="l">
              <a:lnSpc>
                <a:spcPct val="100000"/>
              </a:lnSpc>
              <a:spcBef>
                <a:spcPts val="1000"/>
              </a:spcBef>
              <a:spcAft>
                <a:spcPts val="0"/>
              </a:spcAft>
              <a:buSzPts val="2000"/>
              <a:buChar char="►"/>
            </a:pPr>
            <a:r>
              <a:rPr lang="en-US" sz="2000">
                <a:solidFill>
                  <a:schemeClr val="dk1"/>
                </a:solidFill>
              </a:rPr>
              <a:t>Pandas</a:t>
            </a:r>
            <a:endParaRPr sz="2000">
              <a:solidFill>
                <a:schemeClr val="dk1"/>
              </a:solidFill>
            </a:endParaRPr>
          </a:p>
          <a:p>
            <a:pPr indent="-355600" lvl="0" marL="457200" rtl="0" algn="l">
              <a:lnSpc>
                <a:spcPct val="100000"/>
              </a:lnSpc>
              <a:spcBef>
                <a:spcPts val="0"/>
              </a:spcBef>
              <a:spcAft>
                <a:spcPts val="0"/>
              </a:spcAft>
              <a:buSzPts val="2000"/>
              <a:buChar char="►"/>
            </a:pPr>
            <a:r>
              <a:rPr lang="en-US" sz="2000">
                <a:solidFill>
                  <a:schemeClr val="dk1"/>
                </a:solidFill>
              </a:rPr>
              <a:t>Numpy</a:t>
            </a:r>
            <a:endParaRPr sz="2000">
              <a:solidFill>
                <a:schemeClr val="dk1"/>
              </a:solidFill>
            </a:endParaRPr>
          </a:p>
          <a:p>
            <a:pPr indent="-355600" lvl="0" marL="457200" rtl="0" algn="l">
              <a:lnSpc>
                <a:spcPct val="100000"/>
              </a:lnSpc>
              <a:spcBef>
                <a:spcPts val="0"/>
              </a:spcBef>
              <a:spcAft>
                <a:spcPts val="0"/>
              </a:spcAft>
              <a:buSzPts val="2000"/>
              <a:buChar char="►"/>
            </a:pPr>
            <a:r>
              <a:rPr lang="en-US" sz="2000">
                <a:solidFill>
                  <a:schemeClr val="dk1"/>
                </a:solidFill>
              </a:rPr>
              <a:t>Matplotlib</a:t>
            </a:r>
            <a:endParaRPr sz="2000">
              <a:solidFill>
                <a:schemeClr val="dk1"/>
              </a:solidFill>
            </a:endParaRPr>
          </a:p>
          <a:p>
            <a:pPr indent="-355600" lvl="0" marL="457200" rtl="0" algn="l">
              <a:lnSpc>
                <a:spcPct val="100000"/>
              </a:lnSpc>
              <a:spcBef>
                <a:spcPts val="0"/>
              </a:spcBef>
              <a:spcAft>
                <a:spcPts val="0"/>
              </a:spcAft>
              <a:buSzPts val="2000"/>
              <a:buChar char="►"/>
            </a:pPr>
            <a:r>
              <a:rPr lang="en-US" sz="2000">
                <a:solidFill>
                  <a:schemeClr val="dk1"/>
                </a:solidFill>
              </a:rPr>
              <a:t>Geopy</a:t>
            </a:r>
            <a:endParaRPr sz="2000">
              <a:solidFill>
                <a:schemeClr val="dk1"/>
              </a:solidFill>
            </a:endParaRPr>
          </a:p>
          <a:p>
            <a:pPr indent="-355600" lvl="0" marL="457200" rtl="0" algn="l">
              <a:lnSpc>
                <a:spcPct val="100000"/>
              </a:lnSpc>
              <a:spcBef>
                <a:spcPts val="0"/>
              </a:spcBef>
              <a:spcAft>
                <a:spcPts val="0"/>
              </a:spcAft>
              <a:buSzPts val="2000"/>
              <a:buChar char="►"/>
            </a:pPr>
            <a:r>
              <a:rPr lang="en-US" sz="2000">
                <a:solidFill>
                  <a:schemeClr val="dk1"/>
                </a:solidFill>
              </a:rPr>
              <a:t>Folium</a:t>
            </a:r>
            <a:endParaRPr sz="2000">
              <a:solidFill>
                <a:schemeClr val="dk1"/>
              </a:solidFill>
            </a:endParaRPr>
          </a:p>
          <a:p>
            <a:pPr indent="0" lvl="0" marL="0" rtl="0" algn="l">
              <a:lnSpc>
                <a:spcPct val="100000"/>
              </a:lnSpc>
              <a:spcBef>
                <a:spcPts val="1000"/>
              </a:spcBef>
              <a:spcAft>
                <a:spcPts val="0"/>
              </a:spcAft>
              <a:buClr>
                <a:schemeClr val="dk1"/>
              </a:buClr>
              <a:buSzPts val="1100"/>
              <a:buFont typeface="Arial"/>
              <a:buNone/>
            </a:pPr>
            <a:r>
              <a:t/>
            </a:r>
            <a:endParaRPr b="1" sz="2000">
              <a:solidFill>
                <a:schemeClr val="dk1"/>
              </a:solidFill>
            </a:endParaRPr>
          </a:p>
          <a:p>
            <a:pPr indent="0" lvl="0" marL="0" rtl="0" algn="l">
              <a:lnSpc>
                <a:spcPct val="100000"/>
              </a:lnSpc>
              <a:spcBef>
                <a:spcPts val="1000"/>
              </a:spcBef>
              <a:spcAft>
                <a:spcPts val="0"/>
              </a:spcAft>
              <a:buClr>
                <a:schemeClr val="dk1"/>
              </a:buClr>
              <a:buSzPts val="1100"/>
              <a:buFont typeface="Arial"/>
              <a:buNone/>
            </a:pPr>
            <a:r>
              <a:t/>
            </a:r>
            <a:endParaRPr b="1" sz="2000">
              <a:solidFill>
                <a:schemeClr val="dk1"/>
              </a:solidFill>
            </a:endParaRPr>
          </a:p>
          <a:p>
            <a:pPr indent="0" lvl="0" marL="0" rtl="0" algn="l">
              <a:lnSpc>
                <a:spcPct val="100000"/>
              </a:lnSpc>
              <a:spcBef>
                <a:spcPts val="1000"/>
              </a:spcBef>
              <a:spcAft>
                <a:spcPts val="0"/>
              </a:spcAft>
              <a:buClr>
                <a:schemeClr val="dk1"/>
              </a:buClr>
              <a:buSzPts val="1100"/>
              <a:buFont typeface="Arial"/>
              <a:buNone/>
            </a:pPr>
            <a:r>
              <a:t/>
            </a:r>
            <a:endParaRPr b="1" sz="2000">
              <a:solidFill>
                <a:schemeClr val="dk1"/>
              </a:solidFill>
            </a:endParaRPr>
          </a:p>
          <a:p>
            <a:pPr indent="0" lvl="0" marL="0" rtl="0" algn="l">
              <a:lnSpc>
                <a:spcPct val="100000"/>
              </a:lnSpc>
              <a:spcBef>
                <a:spcPts val="1000"/>
              </a:spcBef>
              <a:spcAft>
                <a:spcPts val="0"/>
              </a:spcAft>
              <a:buSzPts val="1440"/>
              <a:buNone/>
            </a:pPr>
            <a:r>
              <a:t/>
            </a:r>
            <a:endParaRPr b="1" sz="2000">
              <a:solidFill>
                <a:schemeClr val="dk1"/>
              </a:solidFill>
            </a:endParaRPr>
          </a:p>
        </p:txBody>
      </p:sp>
      <p:sp>
        <p:nvSpPr>
          <p:cNvPr id="510" name="Google Shape;510;g105eb651cb0_3_71"/>
          <p:cNvSpPr txBox="1"/>
          <p:nvPr>
            <p:ph idx="1" type="body"/>
          </p:nvPr>
        </p:nvSpPr>
        <p:spPr>
          <a:xfrm>
            <a:off x="6439650" y="3429000"/>
            <a:ext cx="5139900" cy="3090600"/>
          </a:xfrm>
          <a:prstGeom prst="rect">
            <a:avLst/>
          </a:prstGeom>
          <a:noFill/>
          <a:ln>
            <a:noFill/>
          </a:ln>
        </p:spPr>
        <p:txBody>
          <a:bodyPr anchorCtr="0" anchor="t" bIns="45700" lIns="91425" spcFirstLastPara="1" rIns="91425" wrap="square" tIns="45700">
            <a:normAutofit/>
          </a:bodyPr>
          <a:lstStyle/>
          <a:p>
            <a:pPr indent="-355600" lvl="0" marL="457200" rtl="0" algn="l">
              <a:lnSpc>
                <a:spcPct val="100000"/>
              </a:lnSpc>
              <a:spcBef>
                <a:spcPts val="1000"/>
              </a:spcBef>
              <a:spcAft>
                <a:spcPts val="0"/>
              </a:spcAft>
              <a:buSzPts val="2000"/>
              <a:buChar char="►"/>
            </a:pPr>
            <a:r>
              <a:rPr lang="en-US" sz="2000">
                <a:solidFill>
                  <a:schemeClr val="dk1"/>
                </a:solidFill>
              </a:rPr>
              <a:t>Word Cloud</a:t>
            </a:r>
            <a:endParaRPr sz="2000">
              <a:solidFill>
                <a:schemeClr val="dk1"/>
              </a:solidFill>
            </a:endParaRPr>
          </a:p>
          <a:p>
            <a:pPr indent="-355600" lvl="0" marL="457200" rtl="0" algn="l">
              <a:lnSpc>
                <a:spcPct val="100000"/>
              </a:lnSpc>
              <a:spcBef>
                <a:spcPts val="0"/>
              </a:spcBef>
              <a:spcAft>
                <a:spcPts val="0"/>
              </a:spcAft>
              <a:buSzPts val="2000"/>
              <a:buChar char="►"/>
            </a:pPr>
            <a:r>
              <a:rPr lang="en-US" sz="2000">
                <a:solidFill>
                  <a:schemeClr val="dk1"/>
                </a:solidFill>
              </a:rPr>
              <a:t>Plotly</a:t>
            </a:r>
            <a:endParaRPr sz="2000">
              <a:solidFill>
                <a:schemeClr val="dk1"/>
              </a:solidFill>
            </a:endParaRPr>
          </a:p>
          <a:p>
            <a:pPr indent="-355600" lvl="0" marL="457200" rtl="0" algn="l">
              <a:lnSpc>
                <a:spcPct val="100000"/>
              </a:lnSpc>
              <a:spcBef>
                <a:spcPts val="0"/>
              </a:spcBef>
              <a:spcAft>
                <a:spcPts val="0"/>
              </a:spcAft>
              <a:buSzPts val="2000"/>
              <a:buChar char="►"/>
            </a:pPr>
            <a:r>
              <a:rPr lang="en-US" sz="2000">
                <a:solidFill>
                  <a:schemeClr val="dk1"/>
                </a:solidFill>
              </a:rPr>
              <a:t>Seaborn</a:t>
            </a:r>
            <a:endParaRPr sz="2000">
              <a:solidFill>
                <a:schemeClr val="dk1"/>
              </a:solidFill>
            </a:endParaRPr>
          </a:p>
          <a:p>
            <a:pPr indent="-355600" lvl="0" marL="457200" rtl="0" algn="l">
              <a:lnSpc>
                <a:spcPct val="100000"/>
              </a:lnSpc>
              <a:spcBef>
                <a:spcPts val="0"/>
              </a:spcBef>
              <a:spcAft>
                <a:spcPts val="0"/>
              </a:spcAft>
              <a:buSzPts val="2000"/>
              <a:buChar char="►"/>
            </a:pPr>
            <a:r>
              <a:rPr lang="en-US" sz="2000">
                <a:solidFill>
                  <a:schemeClr val="dk1"/>
                </a:solidFill>
              </a:rPr>
              <a:t>Circlify </a:t>
            </a:r>
            <a:endParaRPr/>
          </a:p>
        </p:txBody>
      </p:sp>
      <p:sp>
        <p:nvSpPr>
          <p:cNvPr id="511" name="Google Shape;511;g105eb651cb0_3_71"/>
          <p:cNvSpPr txBox="1"/>
          <p:nvPr>
            <p:ph idx="1" type="body"/>
          </p:nvPr>
        </p:nvSpPr>
        <p:spPr>
          <a:xfrm>
            <a:off x="657400" y="2360700"/>
            <a:ext cx="11029500" cy="594000"/>
          </a:xfrm>
          <a:prstGeom prst="rect">
            <a:avLst/>
          </a:prstGeom>
          <a:noFill/>
          <a:ln>
            <a:noFill/>
          </a:ln>
        </p:spPr>
        <p:txBody>
          <a:bodyPr anchorCtr="0" anchor="t" bIns="45700" lIns="91425" spcFirstLastPara="1" rIns="91425" wrap="square" tIns="45700">
            <a:normAutofit/>
          </a:bodyPr>
          <a:lstStyle/>
          <a:p>
            <a:pPr indent="-355600" lvl="0" marL="457200" rtl="0" algn="l">
              <a:lnSpc>
                <a:spcPct val="115000"/>
              </a:lnSpc>
              <a:spcBef>
                <a:spcPts val="1000"/>
              </a:spcBef>
              <a:spcAft>
                <a:spcPts val="0"/>
              </a:spcAft>
              <a:buSzPts val="2000"/>
              <a:buChar char="►"/>
            </a:pPr>
            <a:r>
              <a:rPr b="1" lang="en-US" sz="2000"/>
              <a:t>Github : </a:t>
            </a:r>
            <a:r>
              <a:rPr b="1" lang="en-US" sz="2000" u="sng">
                <a:solidFill>
                  <a:srgbClr val="0000FF"/>
                </a:solidFill>
                <a:hlinkClick r:id="rId3">
                  <a:extLst>
                    <a:ext uri="{A12FA001-AC4F-418D-AE19-62706E023703}">
                      <ahyp:hlinkClr val="tx"/>
                    </a:ext>
                  </a:extLst>
                </a:hlinkClick>
              </a:rPr>
              <a:t>https://github.com/umesh-gattem/IPL-D-VIZ</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05eb651cb0_3_96"/>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References</a:t>
            </a:r>
            <a:endParaRPr/>
          </a:p>
        </p:txBody>
      </p:sp>
      <p:sp>
        <p:nvSpPr>
          <p:cNvPr id="518" name="Google Shape;518;g105eb651cb0_3_96"/>
          <p:cNvSpPr txBox="1"/>
          <p:nvPr>
            <p:ph idx="1" type="body"/>
          </p:nvPr>
        </p:nvSpPr>
        <p:spPr>
          <a:xfrm>
            <a:off x="752250" y="2294350"/>
            <a:ext cx="10782300" cy="3886500"/>
          </a:xfrm>
          <a:prstGeom prst="rect">
            <a:avLst/>
          </a:prstGeom>
          <a:noFill/>
          <a:ln>
            <a:noFill/>
          </a:ln>
        </p:spPr>
        <p:txBody>
          <a:bodyPr anchorCtr="0" anchor="t" bIns="45700" lIns="91425" spcFirstLastPara="1" rIns="91425" wrap="square" tIns="45700">
            <a:normAutofit fontScale="40000"/>
          </a:bodyPr>
          <a:lstStyle/>
          <a:p>
            <a:pPr indent="-228600" lvl="0" marL="457200" rtl="0" algn="l">
              <a:lnSpc>
                <a:spcPct val="115000"/>
              </a:lnSpc>
              <a:spcBef>
                <a:spcPts val="0"/>
              </a:spcBef>
              <a:spcAft>
                <a:spcPts val="0"/>
              </a:spcAft>
              <a:buSzPct val="327272"/>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355600" lvl="0" marL="457200" rtl="0" algn="l">
              <a:lnSpc>
                <a:spcPct val="115000"/>
              </a:lnSpc>
              <a:spcBef>
                <a:spcPts val="1200"/>
              </a:spcBef>
              <a:spcAft>
                <a:spcPts val="0"/>
              </a:spcAft>
              <a:buSzPct val="100000"/>
              <a:buChar char="►"/>
            </a:pPr>
            <a:r>
              <a:rPr lang="en-US" sz="5000" u="sng">
                <a:solidFill>
                  <a:srgbClr val="0000FF"/>
                </a:solidFill>
                <a:hlinkClick r:id="rId3">
                  <a:extLst>
                    <a:ext uri="{A12FA001-AC4F-418D-AE19-62706E023703}">
                      <ahyp:hlinkClr val="tx"/>
                    </a:ext>
                  </a:extLst>
                </a:hlinkClick>
              </a:rPr>
              <a:t>https://www.kaggle.com/rajsengo/indian-premier-league-ipl-all-seasons?select=all_seaso n_details.csv</a:t>
            </a:r>
            <a:endParaRPr sz="5000">
              <a:solidFill>
                <a:srgbClr val="0000FF"/>
              </a:solidFill>
            </a:endParaRPr>
          </a:p>
          <a:p>
            <a:pPr indent="-355600" lvl="0" marL="457200" rtl="0" algn="l">
              <a:lnSpc>
                <a:spcPct val="115000"/>
              </a:lnSpc>
              <a:spcBef>
                <a:spcPts val="1200"/>
              </a:spcBef>
              <a:spcAft>
                <a:spcPts val="0"/>
              </a:spcAft>
              <a:buSzPct val="100000"/>
              <a:buChar char="►"/>
            </a:pPr>
            <a:r>
              <a:rPr lang="en-US" sz="5000" u="sng">
                <a:solidFill>
                  <a:srgbClr val="0000FF"/>
                </a:solidFill>
                <a:hlinkClick r:id="rId4">
                  <a:extLst>
                    <a:ext uri="{A12FA001-AC4F-418D-AE19-62706E023703}">
                      <ahyp:hlinkClr val="tx"/>
                    </a:ext>
                  </a:extLst>
                </a:hlinkClick>
              </a:rPr>
              <a:t>https://machinelearningknowledge.ai/ipl-data-analysis-and-visualization-project-using-python/</a:t>
            </a:r>
            <a:endParaRPr sz="5000">
              <a:solidFill>
                <a:srgbClr val="0000FF"/>
              </a:solidFill>
            </a:endParaRPr>
          </a:p>
          <a:p>
            <a:pPr indent="-355600" lvl="0" marL="457200" rtl="0" algn="l">
              <a:lnSpc>
                <a:spcPct val="115000"/>
              </a:lnSpc>
              <a:spcBef>
                <a:spcPts val="1200"/>
              </a:spcBef>
              <a:spcAft>
                <a:spcPts val="0"/>
              </a:spcAft>
              <a:buSzPct val="100000"/>
              <a:buChar char="►"/>
            </a:pPr>
            <a:r>
              <a:rPr lang="en-US" sz="5000" u="sng">
                <a:solidFill>
                  <a:srgbClr val="0000FF"/>
                </a:solidFill>
                <a:hlinkClick r:id="rId5">
                  <a:extLst>
                    <a:ext uri="{A12FA001-AC4F-418D-AE19-62706E023703}">
                      <ahyp:hlinkClr val="tx"/>
                    </a:ext>
                  </a:extLst>
                </a:hlinkClick>
              </a:rPr>
              <a:t>https://techtrunk.in/ipl-data-analysis/</a:t>
            </a:r>
            <a:endParaRPr sz="5000">
              <a:solidFill>
                <a:srgbClr val="0000FF"/>
              </a:solidFill>
            </a:endParaRPr>
          </a:p>
          <a:p>
            <a:pPr indent="-355600" lvl="0" marL="457200" rtl="0" algn="l">
              <a:lnSpc>
                <a:spcPct val="115000"/>
              </a:lnSpc>
              <a:spcBef>
                <a:spcPts val="1200"/>
              </a:spcBef>
              <a:spcAft>
                <a:spcPts val="0"/>
              </a:spcAft>
              <a:buSzPct val="100000"/>
              <a:buChar char="►"/>
            </a:pPr>
            <a:r>
              <a:rPr lang="en-US" sz="5000" u="sng">
                <a:solidFill>
                  <a:srgbClr val="0000FF"/>
                </a:solidFill>
                <a:hlinkClick r:id="rId6">
                  <a:extLst>
                    <a:ext uri="{A12FA001-AC4F-418D-AE19-62706E023703}">
                      <ahyp:hlinkClr val="tx"/>
                    </a:ext>
                  </a:extLst>
                </a:hlinkClick>
              </a:rPr>
              <a:t>https://www.kaggle.com/rishpande/indian-premier-league-ipl-data-visualization</a:t>
            </a:r>
            <a:endParaRPr sz="5000">
              <a:solidFill>
                <a:srgbClr val="0000FF"/>
              </a:solidFill>
            </a:endParaRPr>
          </a:p>
          <a:p>
            <a:pPr indent="-355600" lvl="0" marL="457200" rtl="0" algn="l">
              <a:lnSpc>
                <a:spcPct val="115000"/>
              </a:lnSpc>
              <a:spcBef>
                <a:spcPts val="1200"/>
              </a:spcBef>
              <a:spcAft>
                <a:spcPts val="1200"/>
              </a:spcAft>
              <a:buSzPct val="100000"/>
              <a:buChar char="►"/>
            </a:pPr>
            <a:r>
              <a:rPr lang="en-US" sz="5000" u="sng">
                <a:solidFill>
                  <a:srgbClr val="0000FF"/>
                </a:solidFill>
                <a:hlinkClick r:id="rId7">
                  <a:extLst>
                    <a:ext uri="{A12FA001-AC4F-418D-AE19-62706E023703}">
                      <ahyp:hlinkClr val="tx"/>
                    </a:ext>
                  </a:extLst>
                </a:hlinkClick>
              </a:rPr>
              <a:t>https://www.sciencedirect.com/science/article/pii/S1877050917327023			</a:t>
            </a:r>
            <a:endParaRPr sz="5000">
              <a:solidFill>
                <a:srgbClr val="0000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05eb651cb0_3_89"/>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References</a:t>
            </a:r>
            <a:endParaRPr/>
          </a:p>
        </p:txBody>
      </p:sp>
      <p:sp>
        <p:nvSpPr>
          <p:cNvPr id="525" name="Google Shape;525;g105eb651cb0_3_89"/>
          <p:cNvSpPr txBox="1"/>
          <p:nvPr>
            <p:ph idx="1" type="body"/>
          </p:nvPr>
        </p:nvSpPr>
        <p:spPr>
          <a:xfrm>
            <a:off x="752250" y="2294350"/>
            <a:ext cx="10782300" cy="3886500"/>
          </a:xfrm>
          <a:prstGeom prst="rect">
            <a:avLst/>
          </a:prstGeom>
          <a:noFill/>
          <a:ln>
            <a:noFill/>
          </a:ln>
        </p:spPr>
        <p:txBody>
          <a:bodyPr anchorCtr="0" anchor="t" bIns="45700" lIns="91425" spcFirstLastPara="1" rIns="91425" wrap="square" tIns="45700">
            <a:normAutofit/>
          </a:bodyPr>
          <a:lstStyle/>
          <a:p>
            <a:pPr indent="-355600" lvl="0" marL="457200" rtl="0" algn="l">
              <a:lnSpc>
                <a:spcPct val="115000"/>
              </a:lnSpc>
              <a:spcBef>
                <a:spcPts val="0"/>
              </a:spcBef>
              <a:spcAft>
                <a:spcPts val="0"/>
              </a:spcAft>
              <a:buSzPts val="2000"/>
              <a:buFont typeface="Century Gothic"/>
              <a:buChar char="►"/>
            </a:pPr>
            <a:r>
              <a:rPr lang="en-US" sz="2000" u="sng">
                <a:solidFill>
                  <a:srgbClr val="1155CC"/>
                </a:solidFill>
                <a:hlinkClick r:id="rId3">
                  <a:extLst>
                    <a:ext uri="{A12FA001-AC4F-418D-AE19-62706E023703}">
                      <ahyp:hlinkClr val="tx"/>
                    </a:ext>
                  </a:extLst>
                </a:hlinkClick>
              </a:rPr>
              <a:t>https://livecodestream.dev/post/how-to-plot-your-data-on-maps-using-python-and-folium/</a:t>
            </a:r>
            <a:endParaRPr sz="2000">
              <a:solidFill>
                <a:schemeClr val="dk1"/>
              </a:solidFill>
            </a:endParaRPr>
          </a:p>
          <a:p>
            <a:pPr indent="-355600" lvl="0" marL="457200" rtl="0" algn="l">
              <a:lnSpc>
                <a:spcPct val="115000"/>
              </a:lnSpc>
              <a:spcBef>
                <a:spcPts val="0"/>
              </a:spcBef>
              <a:spcAft>
                <a:spcPts val="0"/>
              </a:spcAft>
              <a:buSzPts val="2000"/>
              <a:buFont typeface="Century Gothic"/>
              <a:buChar char="►"/>
            </a:pPr>
            <a:r>
              <a:rPr lang="en-US" sz="2000" u="sng">
                <a:solidFill>
                  <a:srgbClr val="1155CC"/>
                </a:solidFill>
                <a:hlinkClick r:id="rId4">
                  <a:extLst>
                    <a:ext uri="{A12FA001-AC4F-418D-AE19-62706E023703}">
                      <ahyp:hlinkClr val="tx"/>
                    </a:ext>
                  </a:extLst>
                </a:hlinkClick>
              </a:rPr>
              <a:t>https://www.geeksforgeeks.org/how-to-get-geolocation-in-python/</a:t>
            </a:r>
            <a:endParaRPr sz="2000">
              <a:solidFill>
                <a:schemeClr val="dk1"/>
              </a:solidFill>
            </a:endParaRPr>
          </a:p>
          <a:p>
            <a:pPr indent="-355600" lvl="0" marL="457200" rtl="0" algn="l">
              <a:lnSpc>
                <a:spcPct val="115000"/>
              </a:lnSpc>
              <a:spcBef>
                <a:spcPts val="0"/>
              </a:spcBef>
              <a:spcAft>
                <a:spcPts val="0"/>
              </a:spcAft>
              <a:buSzPts val="2000"/>
              <a:buFont typeface="Century Gothic"/>
              <a:buChar char="►"/>
            </a:pPr>
            <a:r>
              <a:rPr lang="en-US" sz="2000" u="sng">
                <a:solidFill>
                  <a:srgbClr val="1155CC"/>
                </a:solidFill>
                <a:hlinkClick r:id="rId5">
                  <a:extLst>
                    <a:ext uri="{A12FA001-AC4F-418D-AE19-62706E023703}">
                      <ahyp:hlinkClr val="tx"/>
                    </a:ext>
                  </a:extLst>
                </a:hlinkClick>
              </a:rPr>
              <a:t>https://colab.research.google.com/drive/1MnZepW9RLJjXKnbgxtIl0zcGAmwO4R9J?usp=sharing#scrollTo=KQcZdM3kQvyY</a:t>
            </a:r>
            <a:endParaRPr sz="2000">
              <a:solidFill>
                <a:schemeClr val="dk1"/>
              </a:solidFill>
            </a:endParaRPr>
          </a:p>
          <a:p>
            <a:pPr indent="-355600" lvl="0" marL="457200" rtl="0" algn="l">
              <a:lnSpc>
                <a:spcPct val="115000"/>
              </a:lnSpc>
              <a:spcBef>
                <a:spcPts val="0"/>
              </a:spcBef>
              <a:spcAft>
                <a:spcPts val="0"/>
              </a:spcAft>
              <a:buSzPts val="2000"/>
              <a:buFont typeface="Century Gothic"/>
              <a:buChar char="►"/>
            </a:pPr>
            <a:r>
              <a:rPr lang="en-US" sz="2000" u="sng">
                <a:solidFill>
                  <a:srgbClr val="1155CC"/>
                </a:solidFill>
                <a:hlinkClick r:id="rId6">
                  <a:extLst>
                    <a:ext uri="{A12FA001-AC4F-418D-AE19-62706E023703}">
                      <ahyp:hlinkClr val="tx"/>
                    </a:ext>
                  </a:extLst>
                </a:hlinkClick>
              </a:rPr>
              <a:t>https://plotly.com/python/sunburst-charts/</a:t>
            </a:r>
            <a:endParaRPr sz="2000">
              <a:solidFill>
                <a:schemeClr val="dk1"/>
              </a:solidFill>
            </a:endParaRPr>
          </a:p>
          <a:p>
            <a:pPr indent="-355600" lvl="0" marL="457200" rtl="0" algn="l">
              <a:lnSpc>
                <a:spcPct val="115000"/>
              </a:lnSpc>
              <a:spcBef>
                <a:spcPts val="0"/>
              </a:spcBef>
              <a:spcAft>
                <a:spcPts val="0"/>
              </a:spcAft>
              <a:buSzPts val="2000"/>
              <a:buFont typeface="Century Gothic"/>
              <a:buChar char="►"/>
            </a:pPr>
            <a:r>
              <a:rPr lang="en-US" sz="2000" u="sng">
                <a:solidFill>
                  <a:srgbClr val="1155CC"/>
                </a:solidFill>
                <a:hlinkClick r:id="rId7">
                  <a:extLst>
                    <a:ext uri="{A12FA001-AC4F-418D-AE19-62706E023703}">
                      <ahyp:hlinkClr val="tx"/>
                    </a:ext>
                  </a:extLst>
                </a:hlinkClick>
              </a:rPr>
              <a:t>https://github.com/holtzy/The-Python-Graph-Gallery/blob/master/src/notebooks/circular-packing-1-level-hierarchy.ipynb</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10671290ba0_0_32"/>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Future Work</a:t>
            </a:r>
            <a:endParaRPr/>
          </a:p>
        </p:txBody>
      </p:sp>
      <p:sp>
        <p:nvSpPr>
          <p:cNvPr id="532" name="Google Shape;532;g10671290ba0_0_32"/>
          <p:cNvSpPr txBox="1"/>
          <p:nvPr>
            <p:ph idx="1" type="body"/>
          </p:nvPr>
        </p:nvSpPr>
        <p:spPr>
          <a:xfrm>
            <a:off x="1154950" y="2382125"/>
            <a:ext cx="9639900" cy="3637800"/>
          </a:xfrm>
          <a:prstGeom prst="rect">
            <a:avLst/>
          </a:prstGeom>
        </p:spPr>
        <p:txBody>
          <a:bodyPr anchorCtr="0" anchor="t" bIns="45700" lIns="91425" spcFirstLastPara="1" rIns="91425" wrap="square" tIns="45700">
            <a:normAutofit fontScale="32500" lnSpcReduction="10000"/>
          </a:bodyPr>
          <a:lstStyle/>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377190" lvl="0" marL="457200" rtl="0" algn="l">
              <a:spcBef>
                <a:spcPts val="1000"/>
              </a:spcBef>
              <a:spcAft>
                <a:spcPts val="0"/>
              </a:spcAft>
              <a:buSzPct val="100000"/>
              <a:buChar char="►"/>
            </a:pPr>
            <a:r>
              <a:rPr lang="en-US" sz="7200">
                <a:solidFill>
                  <a:schemeClr val="dk1"/>
                </a:solidFill>
              </a:rPr>
              <a:t>The same code can be used for later seasons of the IPL data also since code is written in such a way that we just need to provide new data and it will render the visualizations upto the date.</a:t>
            </a:r>
            <a:endParaRPr sz="7200">
              <a:solidFill>
                <a:schemeClr val="dk1"/>
              </a:solidFill>
            </a:endParaRPr>
          </a:p>
          <a:p>
            <a:pPr indent="-377190" lvl="0" marL="457200" rtl="0" algn="l">
              <a:lnSpc>
                <a:spcPct val="115000"/>
              </a:lnSpc>
              <a:spcBef>
                <a:spcPts val="0"/>
              </a:spcBef>
              <a:spcAft>
                <a:spcPts val="0"/>
              </a:spcAft>
              <a:buSzPct val="100000"/>
              <a:buChar char="►"/>
            </a:pPr>
            <a:r>
              <a:rPr lang="en-US" sz="7200">
                <a:solidFill>
                  <a:schemeClr val="dk1"/>
                </a:solidFill>
              </a:rPr>
              <a:t> So we are planning to maintain the project in the following years and work on any new insights or new problem statements and add more visualizations. </a:t>
            </a:r>
            <a:endParaRPr sz="72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3600"/>
              <a:buFont typeface="Century Gothic"/>
              <a:buNone/>
            </a:pPr>
            <a:r>
              <a:rPr lang="en-US"/>
              <a:t>About the Dataset</a:t>
            </a:r>
            <a:endParaRPr/>
          </a:p>
        </p:txBody>
      </p:sp>
      <p:sp>
        <p:nvSpPr>
          <p:cNvPr id="276" name="Google Shape;276;p3"/>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lang="en-US" sz="2000">
                <a:solidFill>
                  <a:schemeClr val="dk1"/>
                </a:solidFill>
              </a:rPr>
              <a:t>The dataset that we will be analyzing is the IPL dataset.	</a:t>
            </a:r>
            <a:endParaRPr/>
          </a:p>
          <a:p>
            <a:pPr indent="-342900" lvl="0" marL="342900" rtl="0" algn="l">
              <a:lnSpc>
                <a:spcPct val="100000"/>
              </a:lnSpc>
              <a:spcBef>
                <a:spcPts val="1000"/>
              </a:spcBef>
              <a:spcAft>
                <a:spcPts val="0"/>
              </a:spcAft>
              <a:buSzPts val="1600"/>
              <a:buChar char="►"/>
            </a:pPr>
            <a:r>
              <a:rPr lang="en-US" sz="2000">
                <a:solidFill>
                  <a:schemeClr val="dk1"/>
                </a:solidFill>
              </a:rPr>
              <a:t>The dataset contains five csv files, containing information about all the matches played and the Ball-by-Ball data of all the matches in all leagues played and season summary details and points table for all team across all seasons.</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105eb651cb0_3_102"/>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Not The End</a:t>
            </a:r>
            <a:endParaRPr/>
          </a:p>
        </p:txBody>
      </p:sp>
      <p:sp>
        <p:nvSpPr>
          <p:cNvPr id="539" name="Google Shape;539;g105eb651cb0_3_102"/>
          <p:cNvSpPr txBox="1"/>
          <p:nvPr>
            <p:ph idx="1" type="body"/>
          </p:nvPr>
        </p:nvSpPr>
        <p:spPr>
          <a:xfrm>
            <a:off x="814925" y="2482425"/>
            <a:ext cx="10356000" cy="3537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000"/>
              </a:spcBef>
              <a:spcAft>
                <a:spcPts val="0"/>
              </a:spcAft>
              <a:buSzPts val="1440"/>
              <a:buNone/>
            </a:pPr>
            <a:r>
              <a:t/>
            </a:r>
            <a:endParaRPr sz="3600"/>
          </a:p>
          <a:p>
            <a:pPr indent="0" lvl="0" marL="0" rtl="0" algn="ctr">
              <a:lnSpc>
                <a:spcPct val="100000"/>
              </a:lnSpc>
              <a:spcBef>
                <a:spcPts val="1000"/>
              </a:spcBef>
              <a:spcAft>
                <a:spcPts val="0"/>
              </a:spcAft>
              <a:buSzPts val="1440"/>
              <a:buNone/>
            </a:pPr>
            <a:r>
              <a:rPr lang="en-US" sz="3600"/>
              <a:t>A Lot More …..</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n-US"/>
              <a:t>Team Logos and Names</a:t>
            </a:r>
            <a:endParaRPr/>
          </a:p>
        </p:txBody>
      </p:sp>
      <p:pic>
        <p:nvPicPr>
          <p:cNvPr id="282" name="Google Shape;282;p7"/>
          <p:cNvPicPr preferRelativeResize="0"/>
          <p:nvPr/>
        </p:nvPicPr>
        <p:blipFill rotWithShape="1">
          <a:blip r:embed="rId3">
            <a:alphaModFix/>
          </a:blip>
          <a:srcRect b="0" l="0" r="0" t="0"/>
          <a:stretch/>
        </p:blipFill>
        <p:spPr>
          <a:xfrm>
            <a:off x="450100" y="2238375"/>
            <a:ext cx="11583974" cy="461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05eb651cb0_0_6"/>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Few Outliers in Data</a:t>
            </a:r>
            <a:endParaRPr/>
          </a:p>
        </p:txBody>
      </p:sp>
      <p:sp>
        <p:nvSpPr>
          <p:cNvPr id="289" name="Google Shape;289;g105eb651cb0_0_6"/>
          <p:cNvSpPr txBox="1"/>
          <p:nvPr>
            <p:ph idx="1" type="body"/>
          </p:nvPr>
        </p:nvSpPr>
        <p:spPr>
          <a:xfrm>
            <a:off x="1154950" y="2603500"/>
            <a:ext cx="8825700" cy="385170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US">
                <a:solidFill>
                  <a:schemeClr val="dk1"/>
                </a:solidFill>
              </a:rPr>
              <a:t>There are 4 other teams which are not the common participants but played one or two seasons.</a:t>
            </a:r>
            <a:endParaRPr>
              <a:solidFill>
                <a:schemeClr val="dk1"/>
              </a:solidFill>
            </a:endParaRPr>
          </a:p>
        </p:txBody>
      </p:sp>
      <p:pic>
        <p:nvPicPr>
          <p:cNvPr id="290" name="Google Shape;290;g105eb651cb0_0_6"/>
          <p:cNvPicPr preferRelativeResize="0"/>
          <p:nvPr/>
        </p:nvPicPr>
        <p:blipFill rotWithShape="1">
          <a:blip r:embed="rId3">
            <a:alphaModFix/>
          </a:blip>
          <a:srcRect b="0" l="0" r="0" t="0"/>
          <a:stretch/>
        </p:blipFill>
        <p:spPr>
          <a:xfrm>
            <a:off x="1539123" y="3904775"/>
            <a:ext cx="8825700" cy="212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0"/>
          <p:cNvSpPr txBox="1"/>
          <p:nvPr>
            <p:ph type="title"/>
          </p:nvPr>
        </p:nvSpPr>
        <p:spPr>
          <a:xfrm>
            <a:off x="1154954" y="973667"/>
            <a:ext cx="8761413" cy="96023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3600"/>
              <a:buFont typeface="Century Gothic"/>
              <a:buNone/>
            </a:pPr>
            <a:r>
              <a:rPr lang="en-US"/>
              <a:t>Team Colors That We’ve Used in Our Visualization</a:t>
            </a:r>
            <a:endParaRPr/>
          </a:p>
        </p:txBody>
      </p:sp>
      <p:sp>
        <p:nvSpPr>
          <p:cNvPr id="296" name="Google Shape;296;p10"/>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fontScale="85000" lnSpcReduction="20000"/>
          </a:bodyPr>
          <a:lstStyle/>
          <a:p>
            <a:pPr indent="-342931" lvl="0" marL="342900" rtl="0" algn="l">
              <a:lnSpc>
                <a:spcPct val="100000"/>
              </a:lnSpc>
              <a:spcBef>
                <a:spcPts val="0"/>
              </a:spcBef>
              <a:spcAft>
                <a:spcPts val="0"/>
              </a:spcAft>
              <a:buSzPct val="100000"/>
              <a:buChar char="►"/>
            </a:pPr>
            <a:r>
              <a:rPr lang="en-US" sz="2150">
                <a:solidFill>
                  <a:schemeClr val="dk1"/>
                </a:solidFill>
              </a:rPr>
              <a:t>Mumbai Indians (MI) – </a:t>
            </a:r>
            <a:r>
              <a:rPr b="1" lang="en-US" sz="2150">
                <a:solidFill>
                  <a:srgbClr val="0000FF"/>
                </a:solidFill>
              </a:rPr>
              <a:t>BLUE</a:t>
            </a:r>
            <a:endParaRPr b="1" sz="2150">
              <a:solidFill>
                <a:srgbClr val="0000FF"/>
              </a:solidFill>
            </a:endParaRPr>
          </a:p>
          <a:p>
            <a:pPr indent="-342931" lvl="0" marL="342900" rtl="0" algn="l">
              <a:lnSpc>
                <a:spcPct val="100000"/>
              </a:lnSpc>
              <a:spcBef>
                <a:spcPts val="1000"/>
              </a:spcBef>
              <a:spcAft>
                <a:spcPts val="0"/>
              </a:spcAft>
              <a:buSzPct val="100000"/>
              <a:buChar char="►"/>
            </a:pPr>
            <a:r>
              <a:rPr lang="en-US" sz="2150">
                <a:solidFill>
                  <a:schemeClr val="dk1"/>
                </a:solidFill>
              </a:rPr>
              <a:t>Chennai Super Kings (CSK) – </a:t>
            </a:r>
            <a:r>
              <a:rPr b="1" lang="en-US" sz="2150">
                <a:solidFill>
                  <a:srgbClr val="FFFF00"/>
                </a:solidFill>
              </a:rPr>
              <a:t>YELLOW</a:t>
            </a:r>
            <a:endParaRPr b="1" sz="2150">
              <a:solidFill>
                <a:srgbClr val="FFFF00"/>
              </a:solidFill>
            </a:endParaRPr>
          </a:p>
          <a:p>
            <a:pPr indent="-342931" lvl="0" marL="342900" rtl="0" algn="l">
              <a:lnSpc>
                <a:spcPct val="100000"/>
              </a:lnSpc>
              <a:spcBef>
                <a:spcPts val="1000"/>
              </a:spcBef>
              <a:spcAft>
                <a:spcPts val="0"/>
              </a:spcAft>
              <a:buSzPct val="100000"/>
              <a:buChar char="►"/>
            </a:pPr>
            <a:r>
              <a:rPr lang="en-US" sz="2150">
                <a:solidFill>
                  <a:schemeClr val="dk1"/>
                </a:solidFill>
              </a:rPr>
              <a:t>Delhi Capitals (DC) - </a:t>
            </a:r>
            <a:r>
              <a:rPr b="1" lang="en-US" sz="2150">
                <a:solidFill>
                  <a:srgbClr val="1C4587"/>
                </a:solidFill>
              </a:rPr>
              <a:t>INDIGO</a:t>
            </a:r>
            <a:endParaRPr b="1" sz="2150">
              <a:solidFill>
                <a:srgbClr val="1C4587"/>
              </a:solidFill>
            </a:endParaRPr>
          </a:p>
          <a:p>
            <a:pPr indent="-342931" lvl="0" marL="342900" rtl="0" algn="l">
              <a:lnSpc>
                <a:spcPct val="100000"/>
              </a:lnSpc>
              <a:spcBef>
                <a:spcPts val="1000"/>
              </a:spcBef>
              <a:spcAft>
                <a:spcPts val="0"/>
              </a:spcAft>
              <a:buSzPct val="100000"/>
              <a:buChar char="►"/>
            </a:pPr>
            <a:r>
              <a:rPr lang="en-US" sz="2150">
                <a:solidFill>
                  <a:schemeClr val="dk1"/>
                </a:solidFill>
              </a:rPr>
              <a:t>Punjab Kings (PK) –  </a:t>
            </a:r>
            <a:r>
              <a:rPr b="1" lang="en-US" sz="2150">
                <a:solidFill>
                  <a:srgbClr val="CC0000"/>
                </a:solidFill>
              </a:rPr>
              <a:t>TOMATO</a:t>
            </a:r>
            <a:endParaRPr b="1" sz="2150">
              <a:solidFill>
                <a:srgbClr val="CC0000"/>
              </a:solidFill>
            </a:endParaRPr>
          </a:p>
          <a:p>
            <a:pPr indent="-342931" lvl="0" marL="342900" rtl="0" algn="l">
              <a:lnSpc>
                <a:spcPct val="100000"/>
              </a:lnSpc>
              <a:spcBef>
                <a:spcPts val="1000"/>
              </a:spcBef>
              <a:spcAft>
                <a:spcPts val="0"/>
              </a:spcAft>
              <a:buSzPct val="100000"/>
              <a:buChar char="►"/>
            </a:pPr>
            <a:r>
              <a:rPr lang="en-US" sz="2150">
                <a:solidFill>
                  <a:schemeClr val="dk1"/>
                </a:solidFill>
              </a:rPr>
              <a:t>Kolkata Knight Riders (KKR) – </a:t>
            </a:r>
            <a:r>
              <a:rPr b="1" lang="en-US" sz="2150">
                <a:solidFill>
                  <a:schemeClr val="dk1"/>
                </a:solidFill>
              </a:rPr>
              <a:t>BLACK</a:t>
            </a:r>
            <a:endParaRPr b="1" sz="2150">
              <a:solidFill>
                <a:schemeClr val="dk1"/>
              </a:solidFill>
            </a:endParaRPr>
          </a:p>
          <a:p>
            <a:pPr indent="-342931" lvl="0" marL="342900" rtl="0" algn="l">
              <a:lnSpc>
                <a:spcPct val="100000"/>
              </a:lnSpc>
              <a:spcBef>
                <a:spcPts val="1000"/>
              </a:spcBef>
              <a:spcAft>
                <a:spcPts val="0"/>
              </a:spcAft>
              <a:buSzPct val="100000"/>
              <a:buChar char="►"/>
            </a:pPr>
            <a:r>
              <a:rPr lang="en-US" sz="2150">
                <a:solidFill>
                  <a:schemeClr val="dk1"/>
                </a:solidFill>
              </a:rPr>
              <a:t>Rajasthan Royals (RR) - </a:t>
            </a:r>
            <a:r>
              <a:rPr b="1" lang="en-US" sz="2150">
                <a:solidFill>
                  <a:srgbClr val="FF00FF"/>
                </a:solidFill>
              </a:rPr>
              <a:t>PINK</a:t>
            </a:r>
            <a:endParaRPr b="1" sz="2150">
              <a:solidFill>
                <a:srgbClr val="FF00FF"/>
              </a:solidFill>
            </a:endParaRPr>
          </a:p>
          <a:p>
            <a:pPr indent="-342931" lvl="0" marL="342900" rtl="0" algn="l">
              <a:lnSpc>
                <a:spcPct val="100000"/>
              </a:lnSpc>
              <a:spcBef>
                <a:spcPts val="1000"/>
              </a:spcBef>
              <a:spcAft>
                <a:spcPts val="0"/>
              </a:spcAft>
              <a:buSzPct val="100000"/>
              <a:buChar char="►"/>
            </a:pPr>
            <a:r>
              <a:rPr lang="en-US" sz="2150">
                <a:solidFill>
                  <a:schemeClr val="dk1"/>
                </a:solidFill>
              </a:rPr>
              <a:t>Royal Challengers Bangalore (RCB) – </a:t>
            </a:r>
            <a:r>
              <a:rPr b="1" lang="en-US" sz="2150">
                <a:solidFill>
                  <a:srgbClr val="CC0000"/>
                </a:solidFill>
              </a:rPr>
              <a:t>RED</a:t>
            </a:r>
            <a:endParaRPr b="1" sz="2150">
              <a:solidFill>
                <a:srgbClr val="CC0000"/>
              </a:solidFill>
            </a:endParaRPr>
          </a:p>
          <a:p>
            <a:pPr indent="-342931" lvl="0" marL="342900" rtl="0" algn="l">
              <a:lnSpc>
                <a:spcPct val="100000"/>
              </a:lnSpc>
              <a:spcBef>
                <a:spcPts val="1000"/>
              </a:spcBef>
              <a:spcAft>
                <a:spcPts val="0"/>
              </a:spcAft>
              <a:buSzPct val="100000"/>
              <a:buChar char="►"/>
            </a:pPr>
            <a:r>
              <a:rPr lang="en-US" sz="2150">
                <a:solidFill>
                  <a:schemeClr val="dk1"/>
                </a:solidFill>
              </a:rPr>
              <a:t>Sunrisers Hyderabad (SRH) – </a:t>
            </a:r>
            <a:r>
              <a:rPr b="1" lang="en-US" sz="2150">
                <a:solidFill>
                  <a:schemeClr val="accent4"/>
                </a:solidFill>
              </a:rPr>
              <a:t>ORANGE</a:t>
            </a:r>
            <a:endParaRPr b="1" sz="2150">
              <a:solidFill>
                <a:schemeClr val="accent4"/>
              </a:solidFill>
            </a:endParaRPr>
          </a:p>
          <a:p>
            <a:pPr indent="0" lvl="0" marL="0" rtl="0" algn="l">
              <a:lnSpc>
                <a:spcPct val="100000"/>
              </a:lnSpc>
              <a:spcBef>
                <a:spcPts val="1000"/>
              </a:spcBef>
              <a:spcAft>
                <a:spcPts val="0"/>
              </a:spcAft>
              <a:buSzPct val="79999"/>
              <a:buNone/>
            </a:pPr>
            <a:r>
              <a:t/>
            </a:r>
            <a:endParaRPr/>
          </a:p>
          <a:p>
            <a:pPr indent="-251459" lvl="0" marL="342900" rtl="0" algn="l">
              <a:lnSpc>
                <a:spcPct val="100000"/>
              </a:lnSpc>
              <a:spcBef>
                <a:spcPts val="1000"/>
              </a:spcBef>
              <a:spcAft>
                <a:spcPts val="0"/>
              </a:spcAft>
              <a:buSzPct val="79999"/>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0671290ba0_0_0"/>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Existing Visualisations</a:t>
            </a:r>
            <a:endParaRPr/>
          </a:p>
        </p:txBody>
      </p:sp>
      <p:sp>
        <p:nvSpPr>
          <p:cNvPr id="303" name="Google Shape;303;g10671290ba0_0_0"/>
          <p:cNvSpPr txBox="1"/>
          <p:nvPr>
            <p:ph idx="1" type="body"/>
          </p:nvPr>
        </p:nvSpPr>
        <p:spPr>
          <a:xfrm>
            <a:off x="6845475" y="2056150"/>
            <a:ext cx="4525800" cy="4498200"/>
          </a:xfrm>
          <a:prstGeom prst="rect">
            <a:avLst/>
          </a:prstGeom>
        </p:spPr>
        <p:txBody>
          <a:bodyPr anchorCtr="0" anchor="t" bIns="45700" lIns="91425" spcFirstLastPara="1" rIns="91425" wrap="square" tIns="45700">
            <a:normAutofit fontScale="25000" lnSpcReduction="10000"/>
          </a:bodyPr>
          <a:lstStyle/>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342900" lvl="0" marL="457200" rtl="0" algn="l">
              <a:lnSpc>
                <a:spcPct val="115000"/>
              </a:lnSpc>
              <a:spcBef>
                <a:spcPts val="1000"/>
              </a:spcBef>
              <a:spcAft>
                <a:spcPts val="0"/>
              </a:spcAft>
              <a:buSzPct val="100000"/>
              <a:buChar char="►"/>
            </a:pPr>
            <a:r>
              <a:rPr lang="en-US" sz="7200">
                <a:solidFill>
                  <a:schemeClr val="dk1"/>
                </a:solidFill>
              </a:rPr>
              <a:t>The plot wants to convey the wins of the teams while chasing the score put up by the other team on the scorecard at different venues </a:t>
            </a:r>
            <a:endParaRPr sz="7200">
              <a:solidFill>
                <a:schemeClr val="dk1"/>
              </a:solidFill>
            </a:endParaRPr>
          </a:p>
          <a:p>
            <a:pPr indent="-342900" lvl="0" marL="457200" rtl="0" algn="l">
              <a:lnSpc>
                <a:spcPct val="115000"/>
              </a:lnSpc>
              <a:spcBef>
                <a:spcPts val="0"/>
              </a:spcBef>
              <a:spcAft>
                <a:spcPts val="0"/>
              </a:spcAft>
              <a:buSzPct val="100000"/>
              <a:buChar char="►"/>
            </a:pPr>
            <a:r>
              <a:rPr lang="en-US" sz="7200">
                <a:solidFill>
                  <a:schemeClr val="dk1"/>
                </a:solidFill>
              </a:rPr>
              <a:t>But we know that while chasing, the least number of wickets with which a team can win is one and not zero</a:t>
            </a:r>
            <a:endParaRPr sz="7200">
              <a:solidFill>
                <a:schemeClr val="dk1"/>
              </a:solidFill>
            </a:endParaRPr>
          </a:p>
          <a:p>
            <a:pPr indent="-342900" lvl="0" marL="457200" rtl="0" algn="l">
              <a:lnSpc>
                <a:spcPct val="115000"/>
              </a:lnSpc>
              <a:spcBef>
                <a:spcPts val="0"/>
              </a:spcBef>
              <a:spcAft>
                <a:spcPts val="0"/>
              </a:spcAft>
              <a:buSzPct val="100000"/>
              <a:buChar char="►"/>
            </a:pPr>
            <a:r>
              <a:rPr lang="en-US" sz="7200">
                <a:solidFill>
                  <a:schemeClr val="dk1"/>
                </a:solidFill>
              </a:rPr>
              <a:t>But the plot shows that there have been teams winning by zero wickets. Therefore, the plot has not been used appropriately. </a:t>
            </a:r>
            <a:endParaRPr sz="7200">
              <a:solidFill>
                <a:schemeClr val="dk1"/>
              </a:solidFill>
            </a:endParaRPr>
          </a:p>
          <a:p>
            <a:pPr indent="0" lvl="0" marL="0" rtl="0" algn="l">
              <a:lnSpc>
                <a:spcPct val="115000"/>
              </a:lnSpc>
              <a:spcBef>
                <a:spcPts val="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pic>
        <p:nvPicPr>
          <p:cNvPr id="304" name="Google Shape;304;g10671290ba0_0_0"/>
          <p:cNvPicPr preferRelativeResize="0"/>
          <p:nvPr/>
        </p:nvPicPr>
        <p:blipFill>
          <a:blip r:embed="rId3">
            <a:alphaModFix/>
          </a:blip>
          <a:stretch>
            <a:fillRect/>
          </a:stretch>
        </p:blipFill>
        <p:spPr>
          <a:xfrm>
            <a:off x="1028075" y="2234375"/>
            <a:ext cx="5503950" cy="4498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10671290ba0_0_8"/>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Existing</a:t>
            </a:r>
            <a:r>
              <a:rPr lang="en-US"/>
              <a:t> Visualizations</a:t>
            </a:r>
            <a:endParaRPr/>
          </a:p>
        </p:txBody>
      </p:sp>
      <p:sp>
        <p:nvSpPr>
          <p:cNvPr id="311" name="Google Shape;311;g10671290ba0_0_8"/>
          <p:cNvSpPr txBox="1"/>
          <p:nvPr>
            <p:ph idx="1" type="body"/>
          </p:nvPr>
        </p:nvSpPr>
        <p:spPr>
          <a:xfrm>
            <a:off x="7723075" y="2603500"/>
            <a:ext cx="4062000" cy="3853200"/>
          </a:xfrm>
          <a:prstGeom prst="rect">
            <a:avLst/>
          </a:prstGeom>
        </p:spPr>
        <p:txBody>
          <a:bodyPr anchorCtr="0" anchor="t" bIns="45700" lIns="91425" spcFirstLastPara="1" rIns="91425" wrap="square" tIns="45700">
            <a:normAutofit fontScale="25000" lnSpcReduction="20000"/>
          </a:bodyPr>
          <a:lstStyle/>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None/>
            </a:pPr>
            <a:r>
              <a:rPr lang="en-US" sz="7200">
                <a:solidFill>
                  <a:schemeClr val="dk1"/>
                </a:solidFill>
              </a:rPr>
              <a:t>There are few issues with this plot. </a:t>
            </a:r>
            <a:endParaRPr sz="7200">
              <a:solidFill>
                <a:schemeClr val="dk1"/>
              </a:solidFill>
            </a:endParaRPr>
          </a:p>
          <a:p>
            <a:pPr indent="-342900" lvl="0" marL="457200" rtl="0" algn="l">
              <a:spcBef>
                <a:spcPts val="1000"/>
              </a:spcBef>
              <a:spcAft>
                <a:spcPts val="0"/>
              </a:spcAft>
              <a:buSzPct val="100000"/>
              <a:buChar char="►"/>
            </a:pPr>
            <a:r>
              <a:rPr lang="en-US" sz="7200">
                <a:solidFill>
                  <a:schemeClr val="dk1"/>
                </a:solidFill>
              </a:rPr>
              <a:t>First thing is that it is a pie chart. </a:t>
            </a:r>
            <a:endParaRPr sz="7200">
              <a:solidFill>
                <a:schemeClr val="dk1"/>
              </a:solidFill>
            </a:endParaRPr>
          </a:p>
          <a:p>
            <a:pPr indent="-342900" lvl="0" marL="457200" rtl="0" algn="l">
              <a:spcBef>
                <a:spcPts val="0"/>
              </a:spcBef>
              <a:spcAft>
                <a:spcPts val="0"/>
              </a:spcAft>
              <a:buSzPct val="100000"/>
              <a:buChar char="►"/>
            </a:pPr>
            <a:r>
              <a:rPr lang="en-US" sz="7200">
                <a:solidFill>
                  <a:schemeClr val="dk1"/>
                </a:solidFill>
              </a:rPr>
              <a:t>We know that Pie charts are one of the most overused graphs and in most cases are not the best way to present data especially when we are trying to categorize more variables. </a:t>
            </a:r>
            <a:endParaRPr sz="7200">
              <a:solidFill>
                <a:schemeClr val="dk1"/>
              </a:solidFill>
            </a:endParaRPr>
          </a:p>
          <a:p>
            <a:pPr indent="-342900" lvl="0" marL="457200" rtl="0" algn="l">
              <a:spcBef>
                <a:spcPts val="0"/>
              </a:spcBef>
              <a:spcAft>
                <a:spcPts val="0"/>
              </a:spcAft>
              <a:buSzPct val="100000"/>
              <a:buChar char="►"/>
            </a:pPr>
            <a:r>
              <a:rPr lang="en-US" sz="7200">
                <a:solidFill>
                  <a:schemeClr val="dk1"/>
                </a:solidFill>
              </a:rPr>
              <a:t>They often distort the information and make it more difficult for decision-makers to understand the messages they contain. </a:t>
            </a:r>
            <a:endParaRPr sz="7200">
              <a:solidFill>
                <a:schemeClr val="dk1"/>
              </a:solidFill>
            </a:endParaRPr>
          </a:p>
          <a:p>
            <a:pPr indent="0" lvl="0" marL="0" rtl="0" algn="l">
              <a:lnSpc>
                <a:spcPct val="115000"/>
              </a:lnSpc>
              <a:spcBef>
                <a:spcPts val="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ct val="1000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pic>
        <p:nvPicPr>
          <p:cNvPr id="312" name="Google Shape;312;g10671290ba0_0_8"/>
          <p:cNvPicPr preferRelativeResize="0"/>
          <p:nvPr/>
        </p:nvPicPr>
        <p:blipFill>
          <a:blip r:embed="rId3">
            <a:alphaModFix/>
          </a:blip>
          <a:stretch>
            <a:fillRect/>
          </a:stretch>
        </p:blipFill>
        <p:spPr>
          <a:xfrm>
            <a:off x="899950" y="2507475"/>
            <a:ext cx="6234750" cy="3585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2019-03-19T10:20:10Z</dcterms:created>
  <dc:creator>Kaif</dc:creator>
</cp:coreProperties>
</file>